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regular.fntdata"/><Relationship Id="rId25" Type="http://schemas.openxmlformats.org/officeDocument/2006/relationships/slide" Target="slides/slide21.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aleway-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7.xml"/><Relationship Id="rId33" Type="http://schemas.openxmlformats.org/officeDocument/2006/relationships/font" Target="fonts/Lato-boldItalic.fntdata"/><Relationship Id="rId10" Type="http://schemas.openxmlformats.org/officeDocument/2006/relationships/slide" Target="slides/slide6.xml"/><Relationship Id="rId32" Type="http://schemas.openxmlformats.org/officeDocument/2006/relationships/font" Target="fonts/Lato-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a3c898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a3c89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70ff9b07f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70ff9b07f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dbe7cc0ced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dbe7cc0ce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dbe7cc0ce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dbe7cc0ce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dbe7cc0ce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dbe7cc0ce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71033974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71033974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711584ad4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711584ad4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711584ad4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711584ad4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711584ad4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711584ad4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711584ad4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711584ad4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dbe7cc0ced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dbe7cc0ced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70ff9b07f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70ff9b07f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70ff9b07f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70ff9b07f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70ff9b07f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70ff9b07f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70ff9b07f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70ff9b07f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711584ad4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711584ad4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70ff9b07f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70ff9b07f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70ff9b07f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70ff9b07f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711584ad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711584ad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70ff9b07f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70ff9b07f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711584ad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711584ad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6.png"/><Relationship Id="rId6"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title"/>
          </p:nvPr>
        </p:nvSpPr>
        <p:spPr>
          <a:xfrm>
            <a:off x="406425" y="1096425"/>
            <a:ext cx="8296800" cy="22524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3000"/>
              <a:t>A Comparative Study on Convolution and Transformer based SOTA Object</a:t>
            </a:r>
            <a:endParaRPr sz="3000"/>
          </a:p>
          <a:p>
            <a:pPr indent="0" lvl="0" marL="0" rtl="0" algn="l">
              <a:lnSpc>
                <a:spcPct val="115000"/>
              </a:lnSpc>
              <a:spcBef>
                <a:spcPts val="0"/>
              </a:spcBef>
              <a:spcAft>
                <a:spcPts val="0"/>
              </a:spcAft>
              <a:buNone/>
            </a:pPr>
            <a:r>
              <a:rPr lang="en" sz="3000"/>
              <a:t>Detection paradigms and models</a:t>
            </a:r>
            <a:endParaRPr/>
          </a:p>
        </p:txBody>
      </p:sp>
      <p:sp>
        <p:nvSpPr>
          <p:cNvPr id="73" name="Google Shape;73;p13"/>
          <p:cNvSpPr txBox="1"/>
          <p:nvPr/>
        </p:nvSpPr>
        <p:spPr>
          <a:xfrm>
            <a:off x="406425" y="3668150"/>
            <a:ext cx="8296800" cy="7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ato"/>
                <a:ea typeface="Lato"/>
                <a:cs typeface="Lato"/>
                <a:sym typeface="Lato"/>
              </a:rPr>
              <a:t>Abhay Chowdhary, Parthiv Dholaria, Utsav Garg</a:t>
            </a:r>
            <a:endParaRPr sz="18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idx="1" type="body"/>
          </p:nvPr>
        </p:nvSpPr>
        <p:spPr>
          <a:xfrm>
            <a:off x="5515050" y="2251950"/>
            <a:ext cx="3265800" cy="63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highlight>
                  <a:srgbClr val="FFFFFF"/>
                </a:highlight>
              </a:rPr>
              <a:t>We successfully reproduced the exact results reported in the DETR paper ”End-to-End Object Detection with Transformers” by Nicolas Carion et al. (2020). </a:t>
            </a:r>
            <a:endParaRPr sz="1000">
              <a:highlight>
                <a:srgbClr val="FFFFFF"/>
              </a:highlight>
            </a:endParaRPr>
          </a:p>
        </p:txBody>
      </p:sp>
      <p:sp>
        <p:nvSpPr>
          <p:cNvPr id="142" name="Google Shape;142;p22"/>
          <p:cNvSpPr txBox="1"/>
          <p:nvPr>
            <p:ph type="title"/>
          </p:nvPr>
        </p:nvSpPr>
        <p:spPr>
          <a:xfrm>
            <a:off x="420150" y="516375"/>
            <a:ext cx="8303700" cy="63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Inference Result of DETR on COCO</a:t>
            </a:r>
            <a:endParaRPr sz="1900"/>
          </a:p>
        </p:txBody>
      </p:sp>
      <p:pic>
        <p:nvPicPr>
          <p:cNvPr id="143" name="Google Shape;143;p22"/>
          <p:cNvPicPr preferRelativeResize="0"/>
          <p:nvPr/>
        </p:nvPicPr>
        <p:blipFill>
          <a:blip r:embed="rId3">
            <a:alphaModFix/>
          </a:blip>
          <a:stretch>
            <a:fillRect/>
          </a:stretch>
        </p:blipFill>
        <p:spPr>
          <a:xfrm>
            <a:off x="556275" y="1283625"/>
            <a:ext cx="4785178" cy="312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idx="1" type="body"/>
          </p:nvPr>
        </p:nvSpPr>
        <p:spPr>
          <a:xfrm>
            <a:off x="5999850" y="1885325"/>
            <a:ext cx="2724000" cy="20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000">
                <a:highlight>
                  <a:srgbClr val="FFFFFF"/>
                </a:highlight>
              </a:rPr>
              <a:t>To evaluate the performance of object detection models, researchers often rely on metrics that consider both the accuracy of the detections and the efficiency of the model. TIDE (Task-oriented Inference for Dense object Detection) is a metric that combines these two aspects. In the context of DETR and EfficientDet models, TIDE can be used to assess how well these models balance accuracy and efficiency for object detection tasks.</a:t>
            </a:r>
            <a:endParaRPr sz="1000">
              <a:highlight>
                <a:srgbClr val="FFFFFF"/>
              </a:highlight>
            </a:endParaRPr>
          </a:p>
          <a:p>
            <a:pPr indent="0" lvl="0" marL="0" rtl="0" algn="l">
              <a:spcBef>
                <a:spcPts val="1600"/>
              </a:spcBef>
              <a:spcAft>
                <a:spcPts val="1600"/>
              </a:spcAft>
              <a:buNone/>
            </a:pPr>
            <a:r>
              <a:t/>
            </a:r>
            <a:endParaRPr sz="1000">
              <a:highlight>
                <a:srgbClr val="FFFFFF"/>
              </a:highlight>
            </a:endParaRPr>
          </a:p>
        </p:txBody>
      </p:sp>
      <p:sp>
        <p:nvSpPr>
          <p:cNvPr id="149" name="Google Shape;149;p23"/>
          <p:cNvSpPr txBox="1"/>
          <p:nvPr>
            <p:ph type="title"/>
          </p:nvPr>
        </p:nvSpPr>
        <p:spPr>
          <a:xfrm>
            <a:off x="420150" y="516375"/>
            <a:ext cx="8303700" cy="63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TIDE Analysis</a:t>
            </a:r>
            <a:r>
              <a:rPr lang="en" sz="1900"/>
              <a:t> of Efficient Det on </a:t>
            </a:r>
            <a:r>
              <a:rPr lang="en" sz="1900"/>
              <a:t>Pascal VOC 2012</a:t>
            </a:r>
            <a:endParaRPr sz="1900"/>
          </a:p>
        </p:txBody>
      </p:sp>
      <p:pic>
        <p:nvPicPr>
          <p:cNvPr id="150" name="Google Shape;150;p23"/>
          <p:cNvPicPr preferRelativeResize="0"/>
          <p:nvPr/>
        </p:nvPicPr>
        <p:blipFill>
          <a:blip r:embed="rId3">
            <a:alphaModFix/>
          </a:blip>
          <a:stretch>
            <a:fillRect/>
          </a:stretch>
        </p:blipFill>
        <p:spPr>
          <a:xfrm>
            <a:off x="542600" y="1471150"/>
            <a:ext cx="5153251" cy="283026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420150" y="516375"/>
            <a:ext cx="8303700" cy="63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TIDE Analysis of DETR on Pascal VOC 2012</a:t>
            </a:r>
            <a:endParaRPr sz="1900"/>
          </a:p>
        </p:txBody>
      </p:sp>
      <p:pic>
        <p:nvPicPr>
          <p:cNvPr id="156" name="Google Shape;156;p24"/>
          <p:cNvPicPr preferRelativeResize="0"/>
          <p:nvPr/>
        </p:nvPicPr>
        <p:blipFill>
          <a:blip r:embed="rId3">
            <a:alphaModFix/>
          </a:blip>
          <a:stretch>
            <a:fillRect/>
          </a:stretch>
        </p:blipFill>
        <p:spPr>
          <a:xfrm>
            <a:off x="542600" y="1371300"/>
            <a:ext cx="5311949" cy="2830251"/>
          </a:xfrm>
          <a:prstGeom prst="rect">
            <a:avLst/>
          </a:prstGeom>
          <a:noFill/>
          <a:ln>
            <a:noFill/>
          </a:ln>
        </p:spPr>
      </p:pic>
      <p:sp>
        <p:nvSpPr>
          <p:cNvPr id="157" name="Google Shape;157;p24"/>
          <p:cNvSpPr txBox="1"/>
          <p:nvPr>
            <p:ph idx="1" type="body"/>
          </p:nvPr>
        </p:nvSpPr>
        <p:spPr>
          <a:xfrm>
            <a:off x="5999900" y="2112575"/>
            <a:ext cx="2724000" cy="13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highlight>
                  <a:srgbClr val="FFFFFF"/>
                </a:highlight>
              </a:rPr>
              <a:t>Overall, while DETR shows a slightly higher peak AP, its higher false positives and background errors might inflate its overall detection count, impacting efficiency. EfficientDet, with its lower false positives and background errors, might be a better choice for tasks where precision is crucial.</a:t>
            </a:r>
            <a:endParaRPr sz="1000">
              <a:highlight>
                <a:srgbClr val="FFFFFF"/>
              </a:highlight>
            </a:endParaRPr>
          </a:p>
          <a:p>
            <a:pPr indent="0" lvl="0" marL="0" rtl="0" algn="l">
              <a:spcBef>
                <a:spcPts val="1600"/>
              </a:spcBef>
              <a:spcAft>
                <a:spcPts val="1600"/>
              </a:spcAft>
              <a:buNone/>
            </a:pPr>
            <a:r>
              <a:t/>
            </a:r>
            <a:endParaRPr sz="1000">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idx="1" type="body"/>
          </p:nvPr>
        </p:nvSpPr>
        <p:spPr>
          <a:xfrm>
            <a:off x="420150" y="1378575"/>
            <a:ext cx="8303700" cy="3120000"/>
          </a:xfrm>
          <a:prstGeom prst="rect">
            <a:avLst/>
          </a:prstGeom>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SzPts val="1000"/>
              <a:buFont typeface="Lato"/>
              <a:buChar char="●"/>
            </a:pPr>
            <a:r>
              <a:rPr lang="en" sz="1000"/>
              <a:t>Calculated the IoU metrics for 20 images in the Pascal VOC dataset for the detection images by both models and results were as follows:</a:t>
            </a:r>
            <a:endParaRPr sz="1000"/>
          </a:p>
          <a:p>
            <a:pPr indent="-292100" lvl="1" marL="914400" rtl="0" algn="l">
              <a:lnSpc>
                <a:spcPct val="100000"/>
              </a:lnSpc>
              <a:spcBef>
                <a:spcPts val="0"/>
              </a:spcBef>
              <a:spcAft>
                <a:spcPts val="0"/>
              </a:spcAft>
              <a:buSzPts val="1000"/>
              <a:buFont typeface="Lato"/>
              <a:buChar char="○"/>
            </a:pPr>
            <a:r>
              <a:rPr lang="en" sz="1000"/>
              <a:t>DETR: 0.87657</a:t>
            </a:r>
            <a:endParaRPr sz="1000"/>
          </a:p>
          <a:p>
            <a:pPr indent="-292100" lvl="1" marL="914400" rtl="0" algn="l">
              <a:lnSpc>
                <a:spcPct val="100000"/>
              </a:lnSpc>
              <a:spcBef>
                <a:spcPts val="0"/>
              </a:spcBef>
              <a:spcAft>
                <a:spcPts val="0"/>
              </a:spcAft>
              <a:buSzPts val="1000"/>
              <a:buFont typeface="Lato"/>
              <a:buChar char="○"/>
            </a:pPr>
            <a:r>
              <a:rPr lang="en" sz="1000"/>
              <a:t>EfficientDet: 0.84210</a:t>
            </a:r>
            <a:endParaRPr sz="1000"/>
          </a:p>
          <a:p>
            <a:pPr indent="0" lvl="0" marL="0" rtl="0" algn="l">
              <a:lnSpc>
                <a:spcPct val="100000"/>
              </a:lnSpc>
              <a:spcBef>
                <a:spcPts val="0"/>
              </a:spcBef>
              <a:spcAft>
                <a:spcPts val="0"/>
              </a:spcAft>
              <a:buNone/>
            </a:pPr>
            <a:r>
              <a:t/>
            </a:r>
            <a:endParaRPr sz="1000"/>
          </a:p>
          <a:p>
            <a:pPr indent="-292100" lvl="0" marL="457200" rtl="0" algn="l">
              <a:lnSpc>
                <a:spcPct val="100000"/>
              </a:lnSpc>
              <a:spcBef>
                <a:spcPts val="0"/>
              </a:spcBef>
              <a:spcAft>
                <a:spcPts val="0"/>
              </a:spcAft>
              <a:buSzPts val="1000"/>
              <a:buFont typeface="Lato"/>
              <a:buChar char="●"/>
            </a:pPr>
            <a:r>
              <a:rPr lang="en" sz="1000"/>
              <a:t>We observed the following after an in depth analysis of the images comparison:</a:t>
            </a:r>
            <a:endParaRPr sz="1000"/>
          </a:p>
          <a:p>
            <a:pPr indent="-292100" lvl="1" marL="914400" rtl="0" algn="l">
              <a:lnSpc>
                <a:spcPct val="100000"/>
              </a:lnSpc>
              <a:spcBef>
                <a:spcPts val="0"/>
              </a:spcBef>
              <a:spcAft>
                <a:spcPts val="0"/>
              </a:spcAft>
              <a:buSzPts val="1000"/>
              <a:buFont typeface="Lato"/>
              <a:buChar char="○"/>
            </a:pPr>
            <a:r>
              <a:rPr lang="en" sz="1000"/>
              <a:t>DETR surprisingly outperformed the EfficientDet model for small objects.</a:t>
            </a:r>
            <a:endParaRPr sz="1000"/>
          </a:p>
          <a:p>
            <a:pPr indent="-292100" lvl="1" marL="914400" rtl="0" algn="l">
              <a:lnSpc>
                <a:spcPct val="100000"/>
              </a:lnSpc>
              <a:spcBef>
                <a:spcPts val="0"/>
              </a:spcBef>
              <a:spcAft>
                <a:spcPts val="0"/>
              </a:spcAft>
              <a:buSzPts val="1000"/>
              <a:buFont typeface="Lato"/>
              <a:buChar char="○"/>
            </a:pPr>
            <a:r>
              <a:rPr lang="en" sz="1000"/>
              <a:t>DETR showed abilities to use surrounding context for object detection.</a:t>
            </a:r>
            <a:endParaRPr sz="1000"/>
          </a:p>
          <a:p>
            <a:pPr indent="-292100" lvl="1" marL="914400" rtl="0" algn="l">
              <a:lnSpc>
                <a:spcPct val="100000"/>
              </a:lnSpc>
              <a:spcBef>
                <a:spcPts val="0"/>
              </a:spcBef>
              <a:spcAft>
                <a:spcPts val="0"/>
              </a:spcAft>
              <a:buSzPts val="1000"/>
              <a:buFont typeface="Lato"/>
              <a:buChar char="○"/>
            </a:pPr>
            <a:r>
              <a:rPr lang="en" sz="1000"/>
              <a:t>EfficientDet had lower confidence scores even for correct predictions causing a lower threshold to miss detections, while DETR had extremely high scores even for wrong images causing detections which didn't exist.</a:t>
            </a:r>
            <a:endParaRPr sz="1000"/>
          </a:p>
          <a:p>
            <a:pPr indent="-292100" lvl="1" marL="914400" rtl="0" algn="l">
              <a:lnSpc>
                <a:spcPct val="100000"/>
              </a:lnSpc>
              <a:spcBef>
                <a:spcPts val="0"/>
              </a:spcBef>
              <a:spcAft>
                <a:spcPts val="0"/>
              </a:spcAft>
              <a:buSzPts val="1000"/>
              <a:buFont typeface="Lato"/>
              <a:buChar char="○"/>
            </a:pPr>
            <a:r>
              <a:rPr lang="en" sz="1000"/>
              <a:t>DETR showed very good generalizability by identifying objects found in extremely different and unlikely environments</a:t>
            </a:r>
            <a:endParaRPr sz="1000"/>
          </a:p>
          <a:p>
            <a:pPr indent="0" lvl="0" marL="914400" rtl="0" algn="l">
              <a:lnSpc>
                <a:spcPct val="100000"/>
              </a:lnSpc>
              <a:spcBef>
                <a:spcPts val="0"/>
              </a:spcBef>
              <a:spcAft>
                <a:spcPts val="0"/>
              </a:spcAft>
              <a:buNone/>
            </a:pPr>
            <a:r>
              <a:t/>
            </a:r>
            <a:endParaRPr sz="1000"/>
          </a:p>
          <a:p>
            <a:pPr indent="-292100" lvl="0" marL="457200" rtl="0" algn="l">
              <a:lnSpc>
                <a:spcPct val="100000"/>
              </a:lnSpc>
              <a:spcBef>
                <a:spcPts val="0"/>
              </a:spcBef>
              <a:spcAft>
                <a:spcPts val="0"/>
              </a:spcAft>
              <a:buSzPts val="1000"/>
              <a:buFont typeface="Arial"/>
              <a:buChar char="●"/>
            </a:pPr>
            <a:r>
              <a:rPr lang="en" sz="1000"/>
              <a:t>Observations made from the TIDE analysis</a:t>
            </a:r>
            <a:endParaRPr sz="1000"/>
          </a:p>
          <a:p>
            <a:pPr indent="-292100" lvl="1" marL="914400" rtl="0" algn="l">
              <a:lnSpc>
                <a:spcPct val="100000"/>
              </a:lnSpc>
              <a:spcBef>
                <a:spcPts val="0"/>
              </a:spcBef>
              <a:spcAft>
                <a:spcPts val="0"/>
              </a:spcAft>
              <a:buSzPts val="1000"/>
              <a:buFont typeface="Arial"/>
              <a:buChar char="○"/>
            </a:pPr>
            <a:r>
              <a:rPr lang="en" sz="1000"/>
              <a:t>The COCO metric for evaluation (AP @ [50-95]) shows the better overall performance of DETR for the object detection task. </a:t>
            </a:r>
            <a:endParaRPr sz="1000"/>
          </a:p>
          <a:p>
            <a:pPr indent="-292100" lvl="1" marL="914400" rtl="0" algn="l">
              <a:lnSpc>
                <a:spcPct val="100000"/>
              </a:lnSpc>
              <a:spcBef>
                <a:spcPts val="0"/>
              </a:spcBef>
              <a:spcAft>
                <a:spcPts val="0"/>
              </a:spcAft>
              <a:buSzPts val="1000"/>
              <a:buFont typeface="Arial"/>
              <a:buChar char="○"/>
            </a:pPr>
            <a:r>
              <a:rPr lang="en" sz="1000"/>
              <a:t>Although for the varying IoU thresholding EfficientDet </a:t>
            </a:r>
            <a:r>
              <a:rPr lang="en" sz="1000"/>
              <a:t>shows consistent performance, while DETR average precision scores  drops faster with higher thresholding.</a:t>
            </a:r>
            <a:endParaRPr sz="1000"/>
          </a:p>
          <a:p>
            <a:pPr indent="-292100" lvl="1" marL="914400" rtl="0" algn="l">
              <a:lnSpc>
                <a:spcPct val="100000"/>
              </a:lnSpc>
              <a:spcBef>
                <a:spcPts val="0"/>
              </a:spcBef>
              <a:spcAft>
                <a:spcPts val="0"/>
              </a:spcAft>
              <a:buSzPts val="1000"/>
              <a:buFont typeface="Arial"/>
              <a:buChar char="○"/>
            </a:pPr>
            <a:r>
              <a:rPr lang="en" sz="1000"/>
              <a:t>DETR shows greater number of false positive (2.13) compared to EfficientDet (1.85), which suggest overall greater incorrect detections potentially impacting both accuracy and efficiency</a:t>
            </a:r>
            <a:endParaRPr sz="1000"/>
          </a:p>
          <a:p>
            <a:pPr indent="-292100" lvl="1" marL="914400" rtl="0" algn="l">
              <a:lnSpc>
                <a:spcPct val="100000"/>
              </a:lnSpc>
              <a:spcBef>
                <a:spcPts val="0"/>
              </a:spcBef>
              <a:spcAft>
                <a:spcPts val="0"/>
              </a:spcAft>
              <a:buSzPts val="1000"/>
              <a:buFont typeface="Arial"/>
              <a:buChar char="○"/>
            </a:pPr>
            <a:r>
              <a:rPr lang="en" sz="1000"/>
              <a:t>Similarly, the EfficientDet performs slightly better in terms of background errors and missed detections.</a:t>
            </a:r>
            <a:endParaRPr sz="1000"/>
          </a:p>
        </p:txBody>
      </p:sp>
      <p:sp>
        <p:nvSpPr>
          <p:cNvPr id="163" name="Google Shape;163;p25"/>
          <p:cNvSpPr txBox="1"/>
          <p:nvPr>
            <p:ph type="title"/>
          </p:nvPr>
        </p:nvSpPr>
        <p:spPr>
          <a:xfrm>
            <a:off x="420150" y="516375"/>
            <a:ext cx="8303700" cy="63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Qualitative and Quantitative Analysis</a:t>
            </a:r>
            <a:endParaRPr sz="2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1565750" y="2251950"/>
            <a:ext cx="8303700" cy="63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Image Comparison And Analysis</a:t>
            </a: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nvSpPr>
        <p:spPr>
          <a:xfrm>
            <a:off x="2655750" y="638675"/>
            <a:ext cx="3832500" cy="7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1"/>
                </a:solidFill>
                <a:latin typeface="Lato"/>
                <a:ea typeface="Lato"/>
                <a:cs typeface="Lato"/>
                <a:sym typeface="Lato"/>
              </a:rPr>
              <a:t>Small object detection</a:t>
            </a:r>
            <a:endParaRPr b="1" sz="2800">
              <a:solidFill>
                <a:schemeClr val="dk1"/>
              </a:solidFill>
              <a:latin typeface="Lato"/>
              <a:ea typeface="Lato"/>
              <a:cs typeface="Lato"/>
              <a:sym typeface="Lato"/>
            </a:endParaRPr>
          </a:p>
          <a:p>
            <a:pPr indent="0" lvl="0" marL="0" rtl="0" algn="l">
              <a:spcBef>
                <a:spcPts val="0"/>
              </a:spcBef>
              <a:spcAft>
                <a:spcPts val="0"/>
              </a:spcAft>
              <a:buNone/>
            </a:pPr>
            <a:r>
              <a:t/>
            </a:r>
            <a:endParaRPr sz="1500">
              <a:solidFill>
                <a:schemeClr val="dk2"/>
              </a:solidFill>
              <a:latin typeface="Lato"/>
              <a:ea typeface="Lato"/>
              <a:cs typeface="Lato"/>
              <a:sym typeface="Lato"/>
            </a:endParaRPr>
          </a:p>
          <a:p>
            <a:pPr indent="0" lvl="0" marL="457200" rtl="0" algn="l">
              <a:spcBef>
                <a:spcPts val="0"/>
              </a:spcBef>
              <a:spcAft>
                <a:spcPts val="0"/>
              </a:spcAft>
              <a:buNone/>
            </a:pPr>
            <a:r>
              <a:t/>
            </a:r>
            <a:endParaRPr sz="10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p:txBody>
      </p:sp>
      <p:pic>
        <p:nvPicPr>
          <p:cNvPr id="174" name="Google Shape;174;p27"/>
          <p:cNvPicPr preferRelativeResize="0"/>
          <p:nvPr/>
        </p:nvPicPr>
        <p:blipFill>
          <a:blip r:embed="rId3">
            <a:alphaModFix/>
          </a:blip>
          <a:stretch>
            <a:fillRect/>
          </a:stretch>
        </p:blipFill>
        <p:spPr>
          <a:xfrm>
            <a:off x="609275" y="1486100"/>
            <a:ext cx="1479173" cy="1227523"/>
          </a:xfrm>
          <a:prstGeom prst="rect">
            <a:avLst/>
          </a:prstGeom>
          <a:noFill/>
          <a:ln>
            <a:noFill/>
          </a:ln>
        </p:spPr>
      </p:pic>
      <p:pic>
        <p:nvPicPr>
          <p:cNvPr id="175" name="Google Shape;175;p27"/>
          <p:cNvPicPr preferRelativeResize="0"/>
          <p:nvPr/>
        </p:nvPicPr>
        <p:blipFill>
          <a:blip r:embed="rId4">
            <a:alphaModFix/>
          </a:blip>
          <a:stretch>
            <a:fillRect/>
          </a:stretch>
        </p:blipFill>
        <p:spPr>
          <a:xfrm>
            <a:off x="2139163" y="1497318"/>
            <a:ext cx="1548562" cy="1261807"/>
          </a:xfrm>
          <a:prstGeom prst="rect">
            <a:avLst/>
          </a:prstGeom>
          <a:noFill/>
          <a:ln>
            <a:noFill/>
          </a:ln>
        </p:spPr>
      </p:pic>
      <p:sp>
        <p:nvSpPr>
          <p:cNvPr id="176" name="Google Shape;176;p27"/>
          <p:cNvSpPr txBox="1"/>
          <p:nvPr/>
        </p:nvSpPr>
        <p:spPr>
          <a:xfrm>
            <a:off x="4052600" y="1662313"/>
            <a:ext cx="3755700" cy="8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Lato"/>
                <a:ea typeface="Lato"/>
                <a:cs typeface="Lato"/>
                <a:sym typeface="Lato"/>
              </a:rPr>
              <a:t>Despite the DETR paper suggesting lower performance on small objects, the presented results are surprising, it successfully identifying a small object (watch) classified as "clock" Outperforming EfficientDet. Also, DETR even detects partially visible people (lower probability) that EfficientDet misses entirely.</a:t>
            </a:r>
            <a:endParaRPr sz="900">
              <a:solidFill>
                <a:schemeClr val="dk2"/>
              </a:solidFill>
              <a:latin typeface="Lato"/>
              <a:ea typeface="Lato"/>
              <a:cs typeface="Lato"/>
              <a:sym typeface="Lato"/>
            </a:endParaRPr>
          </a:p>
        </p:txBody>
      </p:sp>
      <p:pic>
        <p:nvPicPr>
          <p:cNvPr id="177" name="Google Shape;177;p27"/>
          <p:cNvPicPr preferRelativeResize="0"/>
          <p:nvPr/>
        </p:nvPicPr>
        <p:blipFill>
          <a:blip r:embed="rId5">
            <a:alphaModFix/>
          </a:blip>
          <a:stretch>
            <a:fillRect/>
          </a:stretch>
        </p:blipFill>
        <p:spPr>
          <a:xfrm>
            <a:off x="742025" y="3069450"/>
            <a:ext cx="1533302" cy="1157471"/>
          </a:xfrm>
          <a:prstGeom prst="rect">
            <a:avLst/>
          </a:prstGeom>
          <a:noFill/>
          <a:ln>
            <a:noFill/>
          </a:ln>
        </p:spPr>
      </p:pic>
      <p:pic>
        <p:nvPicPr>
          <p:cNvPr id="178" name="Google Shape;178;p27"/>
          <p:cNvPicPr preferRelativeResize="0"/>
          <p:nvPr/>
        </p:nvPicPr>
        <p:blipFill>
          <a:blip r:embed="rId6">
            <a:alphaModFix/>
          </a:blip>
          <a:stretch>
            <a:fillRect/>
          </a:stretch>
        </p:blipFill>
        <p:spPr>
          <a:xfrm>
            <a:off x="2362835" y="3069450"/>
            <a:ext cx="1547791" cy="1169481"/>
          </a:xfrm>
          <a:prstGeom prst="rect">
            <a:avLst/>
          </a:prstGeom>
          <a:noFill/>
          <a:ln>
            <a:noFill/>
          </a:ln>
        </p:spPr>
      </p:pic>
      <p:sp>
        <p:nvSpPr>
          <p:cNvPr id="179" name="Google Shape;179;p27"/>
          <p:cNvSpPr txBox="1"/>
          <p:nvPr/>
        </p:nvSpPr>
        <p:spPr>
          <a:xfrm>
            <a:off x="4198000" y="3210625"/>
            <a:ext cx="3755700" cy="8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Lato"/>
                <a:ea typeface="Lato"/>
                <a:cs typeface="Lato"/>
                <a:sym typeface="Lato"/>
              </a:rPr>
              <a:t>Here </a:t>
            </a:r>
            <a:r>
              <a:rPr lang="en" sz="900">
                <a:solidFill>
                  <a:schemeClr val="dk2"/>
                </a:solidFill>
                <a:latin typeface="Lato"/>
                <a:ea typeface="Lato"/>
                <a:cs typeface="Lato"/>
                <a:sym typeface="Lato"/>
              </a:rPr>
              <a:t>the DETR was able to recognize the  small handbags while EfficientDet was not able to. Furthermore, DETR also recognized the traffic light which is also </a:t>
            </a:r>
            <a:r>
              <a:rPr lang="en" sz="900">
                <a:solidFill>
                  <a:schemeClr val="dk2"/>
                </a:solidFill>
                <a:latin typeface="Lato"/>
                <a:ea typeface="Lato"/>
                <a:cs typeface="Lato"/>
                <a:sym typeface="Lato"/>
              </a:rPr>
              <a:t>barely visible to the human eye.</a:t>
            </a:r>
            <a:endParaRPr sz="900">
              <a:solidFill>
                <a:schemeClr val="dk2"/>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nvSpPr>
        <p:spPr>
          <a:xfrm>
            <a:off x="2655750" y="638675"/>
            <a:ext cx="3832500" cy="74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Lato"/>
                <a:ea typeface="Lato"/>
                <a:cs typeface="Lato"/>
                <a:sym typeface="Lato"/>
              </a:rPr>
              <a:t>Context</a:t>
            </a:r>
            <a:endParaRPr b="1" sz="2800">
              <a:solidFill>
                <a:schemeClr val="dk1"/>
              </a:solidFill>
              <a:latin typeface="Lato"/>
              <a:ea typeface="Lato"/>
              <a:cs typeface="Lato"/>
              <a:sym typeface="Lato"/>
            </a:endParaRPr>
          </a:p>
          <a:p>
            <a:pPr indent="0" lvl="0" marL="0" rtl="0" algn="l">
              <a:spcBef>
                <a:spcPts val="0"/>
              </a:spcBef>
              <a:spcAft>
                <a:spcPts val="0"/>
              </a:spcAft>
              <a:buNone/>
            </a:pPr>
            <a:r>
              <a:t/>
            </a:r>
            <a:endParaRPr sz="1500">
              <a:solidFill>
                <a:schemeClr val="dk2"/>
              </a:solidFill>
              <a:latin typeface="Lato"/>
              <a:ea typeface="Lato"/>
              <a:cs typeface="Lato"/>
              <a:sym typeface="Lato"/>
            </a:endParaRPr>
          </a:p>
          <a:p>
            <a:pPr indent="0" lvl="0" marL="457200" rtl="0" algn="l">
              <a:spcBef>
                <a:spcPts val="0"/>
              </a:spcBef>
              <a:spcAft>
                <a:spcPts val="0"/>
              </a:spcAft>
              <a:buNone/>
            </a:pPr>
            <a:r>
              <a:t/>
            </a:r>
            <a:endParaRPr sz="10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p:txBody>
      </p:sp>
      <p:pic>
        <p:nvPicPr>
          <p:cNvPr id="185" name="Google Shape;185;p28"/>
          <p:cNvPicPr preferRelativeResize="0"/>
          <p:nvPr/>
        </p:nvPicPr>
        <p:blipFill rotWithShape="1">
          <a:blip r:embed="rId3">
            <a:alphaModFix/>
          </a:blip>
          <a:srcRect b="-2050" l="0" r="0" t="2050"/>
          <a:stretch/>
        </p:blipFill>
        <p:spPr>
          <a:xfrm>
            <a:off x="892600" y="1498956"/>
            <a:ext cx="1253433" cy="2024470"/>
          </a:xfrm>
          <a:prstGeom prst="rect">
            <a:avLst/>
          </a:prstGeom>
          <a:noFill/>
          <a:ln>
            <a:noFill/>
          </a:ln>
        </p:spPr>
      </p:pic>
      <p:pic>
        <p:nvPicPr>
          <p:cNvPr id="186" name="Google Shape;186;p28"/>
          <p:cNvPicPr preferRelativeResize="0"/>
          <p:nvPr/>
        </p:nvPicPr>
        <p:blipFill>
          <a:blip r:embed="rId4">
            <a:alphaModFix/>
          </a:blip>
          <a:stretch>
            <a:fillRect/>
          </a:stretch>
        </p:blipFill>
        <p:spPr>
          <a:xfrm>
            <a:off x="2251209" y="1498950"/>
            <a:ext cx="1187791" cy="2024472"/>
          </a:xfrm>
          <a:prstGeom prst="rect">
            <a:avLst/>
          </a:prstGeom>
          <a:noFill/>
          <a:ln>
            <a:noFill/>
          </a:ln>
        </p:spPr>
      </p:pic>
      <p:pic>
        <p:nvPicPr>
          <p:cNvPr id="187" name="Google Shape;187;p28"/>
          <p:cNvPicPr preferRelativeResize="0"/>
          <p:nvPr/>
        </p:nvPicPr>
        <p:blipFill>
          <a:blip r:embed="rId5">
            <a:alphaModFix/>
          </a:blip>
          <a:stretch>
            <a:fillRect/>
          </a:stretch>
        </p:blipFill>
        <p:spPr>
          <a:xfrm>
            <a:off x="3928000" y="1645519"/>
            <a:ext cx="2573164" cy="1731326"/>
          </a:xfrm>
          <a:prstGeom prst="rect">
            <a:avLst/>
          </a:prstGeom>
          <a:noFill/>
          <a:ln>
            <a:noFill/>
          </a:ln>
        </p:spPr>
      </p:pic>
      <p:pic>
        <p:nvPicPr>
          <p:cNvPr id="188" name="Google Shape;188;p28"/>
          <p:cNvPicPr preferRelativeResize="0"/>
          <p:nvPr/>
        </p:nvPicPr>
        <p:blipFill>
          <a:blip r:embed="rId6">
            <a:alphaModFix/>
          </a:blip>
          <a:stretch>
            <a:fillRect/>
          </a:stretch>
        </p:blipFill>
        <p:spPr>
          <a:xfrm>
            <a:off x="6430958" y="1674255"/>
            <a:ext cx="2291767" cy="1673855"/>
          </a:xfrm>
          <a:prstGeom prst="rect">
            <a:avLst/>
          </a:prstGeom>
          <a:noFill/>
          <a:ln>
            <a:noFill/>
          </a:ln>
        </p:spPr>
      </p:pic>
      <p:sp>
        <p:nvSpPr>
          <p:cNvPr id="189" name="Google Shape;189;p28"/>
          <p:cNvSpPr txBox="1"/>
          <p:nvPr/>
        </p:nvSpPr>
        <p:spPr>
          <a:xfrm>
            <a:off x="416075" y="3710225"/>
            <a:ext cx="3476400" cy="7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Lato"/>
                <a:ea typeface="Lato"/>
                <a:cs typeface="Lato"/>
                <a:sym typeface="Lato"/>
              </a:rPr>
              <a:t>DETR incorrectly identifies the trumpet as a cup, while EfficientDet avoids this mistake since DETR might use surrounding context for detection. The man's hand and trumpet position resemble cup contexts DETR has seen before. This suggests DETR learns not just object form but also surrounding cues (lower confidence implies uncertainty). Subsequently EfficientDet doesn't have a misidentified cup because there's no similar surrounding context for the cup compared to Fig 3. This implies DETR's attention mechanism might play a role in using contextual cues</a:t>
            </a:r>
            <a:endParaRPr sz="700">
              <a:solidFill>
                <a:schemeClr val="dk2"/>
              </a:solidFill>
              <a:latin typeface="Lato"/>
              <a:ea typeface="Lato"/>
              <a:cs typeface="Lato"/>
              <a:sym typeface="Lato"/>
            </a:endParaRPr>
          </a:p>
        </p:txBody>
      </p:sp>
      <p:sp>
        <p:nvSpPr>
          <p:cNvPr id="190" name="Google Shape;190;p28"/>
          <p:cNvSpPr txBox="1"/>
          <p:nvPr/>
        </p:nvSpPr>
        <p:spPr>
          <a:xfrm>
            <a:off x="4764600" y="3710225"/>
            <a:ext cx="3215400" cy="7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800">
                <a:solidFill>
                  <a:schemeClr val="dk2"/>
                </a:solidFill>
                <a:latin typeface="Lato"/>
                <a:ea typeface="Lato"/>
                <a:cs typeface="Lato"/>
                <a:sym typeface="Lato"/>
              </a:rPr>
              <a:t>DETR misclassified random unclear image patch inside train position as a person, possibly due to context of seeing person inside trains during training, again an indicator about the use of context for detention decision in DETR because of attention.</a:t>
            </a:r>
            <a:endParaRPr sz="400">
              <a:solidFill>
                <a:schemeClr val="dk2"/>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nvSpPr>
        <p:spPr>
          <a:xfrm>
            <a:off x="2655750" y="638675"/>
            <a:ext cx="3832500" cy="74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Lato"/>
                <a:ea typeface="Lato"/>
                <a:cs typeface="Lato"/>
                <a:sym typeface="Lato"/>
              </a:rPr>
              <a:t>Confidence Disparity</a:t>
            </a:r>
            <a:endParaRPr b="1" sz="2800">
              <a:solidFill>
                <a:schemeClr val="dk1"/>
              </a:solidFill>
              <a:latin typeface="Lato"/>
              <a:ea typeface="Lato"/>
              <a:cs typeface="Lato"/>
              <a:sym typeface="Lato"/>
            </a:endParaRPr>
          </a:p>
          <a:p>
            <a:pPr indent="0" lvl="0" marL="0" rtl="0" algn="l">
              <a:spcBef>
                <a:spcPts val="0"/>
              </a:spcBef>
              <a:spcAft>
                <a:spcPts val="0"/>
              </a:spcAft>
              <a:buNone/>
            </a:pPr>
            <a:r>
              <a:t/>
            </a:r>
            <a:endParaRPr sz="1500">
              <a:solidFill>
                <a:schemeClr val="dk2"/>
              </a:solidFill>
              <a:latin typeface="Lato"/>
              <a:ea typeface="Lato"/>
              <a:cs typeface="Lato"/>
              <a:sym typeface="Lato"/>
            </a:endParaRPr>
          </a:p>
          <a:p>
            <a:pPr indent="0" lvl="0" marL="457200" rtl="0" algn="l">
              <a:spcBef>
                <a:spcPts val="0"/>
              </a:spcBef>
              <a:spcAft>
                <a:spcPts val="0"/>
              </a:spcAft>
              <a:buNone/>
            </a:pPr>
            <a:r>
              <a:t/>
            </a:r>
            <a:endParaRPr sz="10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p:txBody>
      </p:sp>
      <p:grpSp>
        <p:nvGrpSpPr>
          <p:cNvPr id="196" name="Google Shape;196;p29"/>
          <p:cNvGrpSpPr/>
          <p:nvPr/>
        </p:nvGrpSpPr>
        <p:grpSpPr>
          <a:xfrm>
            <a:off x="775112" y="3240400"/>
            <a:ext cx="3168601" cy="1169481"/>
            <a:chOff x="775112" y="3240400"/>
            <a:chExt cx="3168601" cy="1169481"/>
          </a:xfrm>
        </p:grpSpPr>
        <p:pic>
          <p:nvPicPr>
            <p:cNvPr id="197" name="Google Shape;197;p29"/>
            <p:cNvPicPr preferRelativeResize="0"/>
            <p:nvPr/>
          </p:nvPicPr>
          <p:blipFill>
            <a:blip r:embed="rId3">
              <a:alphaModFix/>
            </a:blip>
            <a:stretch>
              <a:fillRect/>
            </a:stretch>
          </p:blipFill>
          <p:spPr>
            <a:xfrm>
              <a:off x="775112" y="3240400"/>
              <a:ext cx="1533302" cy="1157471"/>
            </a:xfrm>
            <a:prstGeom prst="rect">
              <a:avLst/>
            </a:prstGeom>
            <a:noFill/>
            <a:ln>
              <a:noFill/>
            </a:ln>
          </p:spPr>
        </p:pic>
        <p:pic>
          <p:nvPicPr>
            <p:cNvPr id="198" name="Google Shape;198;p29"/>
            <p:cNvPicPr preferRelativeResize="0"/>
            <p:nvPr/>
          </p:nvPicPr>
          <p:blipFill>
            <a:blip r:embed="rId4">
              <a:alphaModFix/>
            </a:blip>
            <a:stretch>
              <a:fillRect/>
            </a:stretch>
          </p:blipFill>
          <p:spPr>
            <a:xfrm>
              <a:off x="2395922" y="3240400"/>
              <a:ext cx="1547791" cy="1169481"/>
            </a:xfrm>
            <a:prstGeom prst="rect">
              <a:avLst/>
            </a:prstGeom>
            <a:noFill/>
            <a:ln>
              <a:noFill/>
            </a:ln>
          </p:spPr>
        </p:pic>
      </p:grpSp>
      <p:grpSp>
        <p:nvGrpSpPr>
          <p:cNvPr id="199" name="Google Shape;199;p29"/>
          <p:cNvGrpSpPr/>
          <p:nvPr/>
        </p:nvGrpSpPr>
        <p:grpSpPr>
          <a:xfrm>
            <a:off x="758563" y="1577650"/>
            <a:ext cx="3201676" cy="1307525"/>
            <a:chOff x="758563" y="1577650"/>
            <a:chExt cx="3201676" cy="1307525"/>
          </a:xfrm>
        </p:grpSpPr>
        <p:pic>
          <p:nvPicPr>
            <p:cNvPr id="200" name="Google Shape;200;p29"/>
            <p:cNvPicPr preferRelativeResize="0"/>
            <p:nvPr/>
          </p:nvPicPr>
          <p:blipFill>
            <a:blip r:embed="rId5">
              <a:alphaModFix/>
            </a:blip>
            <a:stretch>
              <a:fillRect/>
            </a:stretch>
          </p:blipFill>
          <p:spPr>
            <a:xfrm>
              <a:off x="758563" y="1625536"/>
              <a:ext cx="1539948" cy="1243421"/>
            </a:xfrm>
            <a:prstGeom prst="rect">
              <a:avLst/>
            </a:prstGeom>
            <a:noFill/>
            <a:ln>
              <a:noFill/>
            </a:ln>
          </p:spPr>
        </p:pic>
        <p:pic>
          <p:nvPicPr>
            <p:cNvPr id="201" name="Google Shape;201;p29"/>
            <p:cNvPicPr preferRelativeResize="0"/>
            <p:nvPr/>
          </p:nvPicPr>
          <p:blipFill>
            <a:blip r:embed="rId6">
              <a:alphaModFix/>
            </a:blip>
            <a:stretch>
              <a:fillRect/>
            </a:stretch>
          </p:blipFill>
          <p:spPr>
            <a:xfrm>
              <a:off x="2342392" y="1577650"/>
              <a:ext cx="1617846" cy="1307525"/>
            </a:xfrm>
            <a:prstGeom prst="rect">
              <a:avLst/>
            </a:prstGeom>
            <a:noFill/>
            <a:ln>
              <a:noFill/>
            </a:ln>
          </p:spPr>
        </p:pic>
      </p:grpSp>
      <p:sp>
        <p:nvSpPr>
          <p:cNvPr id="202" name="Google Shape;202;p29"/>
          <p:cNvSpPr txBox="1"/>
          <p:nvPr/>
        </p:nvSpPr>
        <p:spPr>
          <a:xfrm>
            <a:off x="4643850" y="2492250"/>
            <a:ext cx="3215400" cy="7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Lato"/>
                <a:ea typeface="Lato"/>
                <a:cs typeface="Lato"/>
                <a:sym typeface="Lato"/>
              </a:rPr>
              <a:t>Here we see that even for correct detection of objects, the DETR gives much higher confidence while EfficientDet has much lower average confidence such as (in living room images) bicycle in DETR is with probability 0.99 and in EfiicientDet is 0.72, TV in DETR is 0.99 and in EfficientDet is 0.63 despite both being correct in each case. This average skew causes issues while comparison with same thresholding causing DETR to detect objects not present and EfficientDet to barely miss multiple correct objects</a:t>
            </a:r>
            <a:endParaRPr sz="800">
              <a:solidFill>
                <a:schemeClr val="dk2"/>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nvSpPr>
        <p:spPr>
          <a:xfrm>
            <a:off x="2655750" y="638675"/>
            <a:ext cx="3832500" cy="74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Lato"/>
                <a:ea typeface="Lato"/>
                <a:cs typeface="Lato"/>
                <a:sym typeface="Lato"/>
              </a:rPr>
              <a:t>Generalizability</a:t>
            </a:r>
            <a:endParaRPr b="1" sz="2800">
              <a:solidFill>
                <a:schemeClr val="dk1"/>
              </a:solidFill>
              <a:latin typeface="Lato"/>
              <a:ea typeface="Lato"/>
              <a:cs typeface="Lato"/>
              <a:sym typeface="Lato"/>
            </a:endParaRPr>
          </a:p>
          <a:p>
            <a:pPr indent="0" lvl="0" marL="0" rtl="0" algn="l">
              <a:spcBef>
                <a:spcPts val="0"/>
              </a:spcBef>
              <a:spcAft>
                <a:spcPts val="0"/>
              </a:spcAft>
              <a:buNone/>
            </a:pPr>
            <a:r>
              <a:t/>
            </a:r>
            <a:endParaRPr sz="1500">
              <a:solidFill>
                <a:schemeClr val="dk2"/>
              </a:solidFill>
              <a:latin typeface="Lato"/>
              <a:ea typeface="Lato"/>
              <a:cs typeface="Lato"/>
              <a:sym typeface="Lato"/>
            </a:endParaRPr>
          </a:p>
          <a:p>
            <a:pPr indent="0" lvl="0" marL="457200" rtl="0" algn="l">
              <a:spcBef>
                <a:spcPts val="0"/>
              </a:spcBef>
              <a:spcAft>
                <a:spcPts val="0"/>
              </a:spcAft>
              <a:buNone/>
            </a:pPr>
            <a:r>
              <a:t/>
            </a:r>
            <a:endParaRPr sz="10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p:txBody>
      </p:sp>
      <p:pic>
        <p:nvPicPr>
          <p:cNvPr id="208" name="Google Shape;208;p30"/>
          <p:cNvPicPr preferRelativeResize="0"/>
          <p:nvPr/>
        </p:nvPicPr>
        <p:blipFill rotWithShape="1">
          <a:blip r:embed="rId3">
            <a:alphaModFix/>
          </a:blip>
          <a:srcRect b="22299" l="0" r="0" t="0"/>
          <a:stretch/>
        </p:blipFill>
        <p:spPr>
          <a:xfrm>
            <a:off x="2415450" y="1665950"/>
            <a:ext cx="1675618" cy="1931451"/>
          </a:xfrm>
          <a:prstGeom prst="rect">
            <a:avLst/>
          </a:prstGeom>
          <a:noFill/>
          <a:ln>
            <a:noFill/>
          </a:ln>
        </p:spPr>
      </p:pic>
      <p:pic>
        <p:nvPicPr>
          <p:cNvPr id="209" name="Google Shape;209;p30"/>
          <p:cNvPicPr preferRelativeResize="0"/>
          <p:nvPr/>
        </p:nvPicPr>
        <p:blipFill rotWithShape="1">
          <a:blip r:embed="rId4">
            <a:alphaModFix/>
          </a:blip>
          <a:srcRect b="28515" l="0" r="0" t="0"/>
          <a:stretch/>
        </p:blipFill>
        <p:spPr>
          <a:xfrm>
            <a:off x="4863316" y="1665950"/>
            <a:ext cx="1865234" cy="1931449"/>
          </a:xfrm>
          <a:prstGeom prst="rect">
            <a:avLst/>
          </a:prstGeom>
          <a:noFill/>
          <a:ln>
            <a:noFill/>
          </a:ln>
        </p:spPr>
      </p:pic>
      <p:sp>
        <p:nvSpPr>
          <p:cNvPr id="210" name="Google Shape;210;p30"/>
          <p:cNvSpPr txBox="1"/>
          <p:nvPr/>
        </p:nvSpPr>
        <p:spPr>
          <a:xfrm>
            <a:off x="1491525" y="3835950"/>
            <a:ext cx="5730600" cy="7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Lato"/>
                <a:ea typeface="Lato"/>
                <a:cs typeface="Lato"/>
                <a:sym typeface="Lato"/>
              </a:rPr>
              <a:t>These show how clearly DETR better generalizes to un- seen environments and unlikely setups with its precise identification of the plant (depicted by the arrow) in the building which a human eye would have missed as well, while the efficientDet is unable to do the same.</a:t>
            </a:r>
            <a:endParaRPr sz="800">
              <a:solidFill>
                <a:schemeClr val="dk2"/>
              </a:solidFill>
              <a:latin typeface="Lato"/>
              <a:ea typeface="Lato"/>
              <a:cs typeface="Lato"/>
              <a:sym typeface="Lato"/>
            </a:endParaRPr>
          </a:p>
        </p:txBody>
      </p:sp>
      <p:cxnSp>
        <p:nvCxnSpPr>
          <p:cNvPr id="211" name="Google Shape;211;p30"/>
          <p:cNvCxnSpPr/>
          <p:nvPr/>
        </p:nvCxnSpPr>
        <p:spPr>
          <a:xfrm>
            <a:off x="1161375" y="2134950"/>
            <a:ext cx="1666800" cy="0"/>
          </a:xfrm>
          <a:prstGeom prst="straightConnector1">
            <a:avLst/>
          </a:prstGeom>
          <a:noFill/>
          <a:ln cap="flat" cmpd="sng" w="9525">
            <a:solidFill>
              <a:schemeClr val="dk2"/>
            </a:solidFill>
            <a:prstDash val="solid"/>
            <a:round/>
            <a:headEnd len="med" w="med" type="none"/>
            <a:tailEnd len="med" w="med" type="triangle"/>
          </a:ln>
        </p:spPr>
      </p:cxnSp>
      <p:cxnSp>
        <p:nvCxnSpPr>
          <p:cNvPr id="212" name="Google Shape;212;p30"/>
          <p:cNvCxnSpPr/>
          <p:nvPr/>
        </p:nvCxnSpPr>
        <p:spPr>
          <a:xfrm>
            <a:off x="1161375" y="2147850"/>
            <a:ext cx="0" cy="1981200"/>
          </a:xfrm>
          <a:prstGeom prst="straightConnector1">
            <a:avLst/>
          </a:prstGeom>
          <a:noFill/>
          <a:ln cap="flat" cmpd="sng" w="9525">
            <a:solidFill>
              <a:schemeClr val="dk2"/>
            </a:solidFill>
            <a:prstDash val="solid"/>
            <a:round/>
            <a:headEnd len="med" w="med" type="none"/>
            <a:tailEnd len="med" w="med" type="none"/>
          </a:ln>
        </p:spPr>
      </p:cxnSp>
      <p:cxnSp>
        <p:nvCxnSpPr>
          <p:cNvPr id="213" name="Google Shape;213;p30"/>
          <p:cNvCxnSpPr/>
          <p:nvPr/>
        </p:nvCxnSpPr>
        <p:spPr>
          <a:xfrm>
            <a:off x="1163250" y="4125150"/>
            <a:ext cx="391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idx="1" type="body"/>
          </p:nvPr>
        </p:nvSpPr>
        <p:spPr>
          <a:xfrm>
            <a:off x="420150" y="1378575"/>
            <a:ext cx="8303700" cy="1556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highlight>
                  <a:srgbClr val="FFFFFF"/>
                </a:highlight>
              </a:rPr>
              <a:t>Parthiv - EfficientDet </a:t>
            </a:r>
            <a:r>
              <a:rPr lang="en" sz="1500">
                <a:highlight>
                  <a:srgbClr val="FFFFFF"/>
                </a:highlight>
              </a:rPr>
              <a:t>inference on COCO, Testing on Pascal VOC 2012</a:t>
            </a:r>
            <a:endParaRPr sz="1500">
              <a:highlight>
                <a:srgbClr val="FFFFFF"/>
              </a:highlight>
            </a:endParaRPr>
          </a:p>
          <a:p>
            <a:pPr indent="-323850" lvl="0" marL="457200" rtl="0" algn="l">
              <a:spcBef>
                <a:spcPts val="0"/>
              </a:spcBef>
              <a:spcAft>
                <a:spcPts val="0"/>
              </a:spcAft>
              <a:buSzPts val="1500"/>
              <a:buChar char="●"/>
            </a:pPr>
            <a:r>
              <a:rPr lang="en" sz="1500">
                <a:highlight>
                  <a:srgbClr val="FFFFFF"/>
                </a:highlight>
              </a:rPr>
              <a:t>Utsav - DETR inference on COCO, Testing on Pascal VOC 2012</a:t>
            </a:r>
            <a:endParaRPr sz="1500">
              <a:highlight>
                <a:srgbClr val="FFFFFF"/>
              </a:highlight>
            </a:endParaRPr>
          </a:p>
          <a:p>
            <a:pPr indent="-323850" lvl="0" marL="457200" rtl="0" algn="l">
              <a:spcBef>
                <a:spcPts val="0"/>
              </a:spcBef>
              <a:spcAft>
                <a:spcPts val="0"/>
              </a:spcAft>
              <a:buSzPts val="1500"/>
              <a:buChar char="●"/>
            </a:pPr>
            <a:r>
              <a:rPr lang="en" sz="1500">
                <a:highlight>
                  <a:srgbClr val="FFFFFF"/>
                </a:highlight>
              </a:rPr>
              <a:t>Abhay - MIoU and TIDE analysis for both the models</a:t>
            </a:r>
            <a:endParaRPr sz="1500">
              <a:highlight>
                <a:srgbClr val="FFFFFF"/>
              </a:highlight>
            </a:endParaRPr>
          </a:p>
          <a:p>
            <a:pPr indent="0" lvl="0" marL="0" rtl="0" algn="l">
              <a:spcBef>
                <a:spcPts val="1600"/>
              </a:spcBef>
              <a:spcAft>
                <a:spcPts val="1600"/>
              </a:spcAft>
              <a:buNone/>
            </a:pPr>
            <a:r>
              <a:rPr lang="en" sz="1500">
                <a:highlight>
                  <a:srgbClr val="FFFFFF"/>
                </a:highlight>
              </a:rPr>
              <a:t>We all three together made the slides and the report. </a:t>
            </a:r>
            <a:endParaRPr sz="1500">
              <a:highlight>
                <a:srgbClr val="FFFFFF"/>
              </a:highlight>
            </a:endParaRPr>
          </a:p>
        </p:txBody>
      </p:sp>
      <p:sp>
        <p:nvSpPr>
          <p:cNvPr id="219" name="Google Shape;219;p31"/>
          <p:cNvSpPr txBox="1"/>
          <p:nvPr>
            <p:ph type="title"/>
          </p:nvPr>
        </p:nvSpPr>
        <p:spPr>
          <a:xfrm>
            <a:off x="420150" y="516375"/>
            <a:ext cx="8303700" cy="63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Individual Contribution</a:t>
            </a:r>
            <a:endParaRPr sz="2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1" type="body"/>
          </p:nvPr>
        </p:nvSpPr>
        <p:spPr>
          <a:xfrm>
            <a:off x="420150" y="1378575"/>
            <a:ext cx="8303700" cy="312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highlight>
                  <a:srgbClr val="FFFFFF"/>
                </a:highlight>
              </a:rPr>
              <a:t>Object detection is a fundamental computer vision task that involves identifying and localizing objects within an image. This project aims to compare two state-of-the-art (SOTA) object detection paradigms:</a:t>
            </a:r>
            <a:endParaRPr sz="1500">
              <a:highlight>
                <a:srgbClr val="FFFFFF"/>
              </a:highlight>
            </a:endParaRPr>
          </a:p>
          <a:p>
            <a:pPr indent="0" lvl="0" marL="0" rtl="0" algn="l">
              <a:spcBef>
                <a:spcPts val="0"/>
              </a:spcBef>
              <a:spcAft>
                <a:spcPts val="0"/>
              </a:spcAft>
              <a:buClr>
                <a:schemeClr val="dk2"/>
              </a:buClr>
              <a:buSzPts val="1100"/>
              <a:buFont typeface="Arial"/>
              <a:buNone/>
            </a:pPr>
            <a:r>
              <a:t/>
            </a:r>
            <a:endParaRPr sz="1500">
              <a:highlight>
                <a:srgbClr val="FFFFFF"/>
              </a:highlight>
            </a:endParaRPr>
          </a:p>
          <a:p>
            <a:pPr indent="-323850" lvl="0" marL="457200" rtl="0" algn="l">
              <a:spcBef>
                <a:spcPts val="0"/>
              </a:spcBef>
              <a:spcAft>
                <a:spcPts val="0"/>
              </a:spcAft>
              <a:buSzPts val="1500"/>
              <a:buChar char="●"/>
            </a:pPr>
            <a:r>
              <a:rPr lang="en" sz="1500">
                <a:highlight>
                  <a:srgbClr val="FFFFFF"/>
                </a:highlight>
              </a:rPr>
              <a:t>Convolutional Neural Networks (CNNs) exemplified by EfficientDet</a:t>
            </a:r>
            <a:endParaRPr sz="1500">
              <a:highlight>
                <a:srgbClr val="FFFFFF"/>
              </a:highlight>
            </a:endParaRPr>
          </a:p>
          <a:p>
            <a:pPr indent="-323850" lvl="0" marL="457200" rtl="0" algn="l">
              <a:spcBef>
                <a:spcPts val="0"/>
              </a:spcBef>
              <a:spcAft>
                <a:spcPts val="0"/>
              </a:spcAft>
              <a:buSzPts val="1500"/>
              <a:buChar char="●"/>
            </a:pPr>
            <a:r>
              <a:rPr lang="en" sz="1500">
                <a:highlight>
                  <a:srgbClr val="FFFFFF"/>
                </a:highlight>
              </a:rPr>
              <a:t>Transformers exemplified by DETR (DEtection TRansformer)</a:t>
            </a:r>
            <a:endParaRPr sz="1500">
              <a:highlight>
                <a:srgbClr val="FFFFFF"/>
              </a:highlight>
            </a:endParaRPr>
          </a:p>
          <a:p>
            <a:pPr indent="0" lvl="0" marL="457200" rtl="0" algn="l">
              <a:spcBef>
                <a:spcPts val="0"/>
              </a:spcBef>
              <a:spcAft>
                <a:spcPts val="0"/>
              </a:spcAft>
              <a:buNone/>
            </a:pPr>
            <a:r>
              <a:t/>
            </a:r>
            <a:endParaRPr sz="1500">
              <a:highlight>
                <a:srgbClr val="FFFFFF"/>
              </a:highlight>
            </a:endParaRPr>
          </a:p>
          <a:p>
            <a:pPr indent="0" lvl="0" marL="0" rtl="0" algn="l">
              <a:spcBef>
                <a:spcPts val="0"/>
              </a:spcBef>
              <a:spcAft>
                <a:spcPts val="0"/>
              </a:spcAft>
              <a:buClr>
                <a:schemeClr val="dk2"/>
              </a:buClr>
              <a:buSzPts val="1100"/>
              <a:buFont typeface="Arial"/>
              <a:buNone/>
            </a:pPr>
            <a:r>
              <a:rPr lang="en" sz="1500">
                <a:highlight>
                  <a:srgbClr val="FFFFFF"/>
                </a:highlight>
              </a:rPr>
              <a:t>We will delve into their architectures, strengths, and weaknesses to understand how they approach the object detection challenge and their relative effectiveness</a:t>
            </a:r>
            <a:endParaRPr sz="1500">
              <a:highlight>
                <a:srgbClr val="FFFFFF"/>
              </a:highlight>
            </a:endParaRPr>
          </a:p>
          <a:p>
            <a:pPr indent="0" lvl="0" marL="0" rtl="0" algn="l">
              <a:spcBef>
                <a:spcPts val="0"/>
              </a:spcBef>
              <a:spcAft>
                <a:spcPts val="1600"/>
              </a:spcAft>
              <a:buNone/>
            </a:pPr>
            <a:r>
              <a:t/>
            </a:r>
            <a:endParaRPr sz="1500"/>
          </a:p>
        </p:txBody>
      </p:sp>
      <p:sp>
        <p:nvSpPr>
          <p:cNvPr id="79" name="Google Shape;79;p14"/>
          <p:cNvSpPr txBox="1"/>
          <p:nvPr>
            <p:ph type="title"/>
          </p:nvPr>
        </p:nvSpPr>
        <p:spPr>
          <a:xfrm>
            <a:off x="420150" y="516375"/>
            <a:ext cx="8303700" cy="63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Problem Statement</a:t>
            </a:r>
            <a:endParaRPr sz="2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2100">
                <a:latin typeface="Raleway"/>
                <a:ea typeface="Raleway"/>
                <a:cs typeface="Raleway"/>
                <a:sym typeface="Raleway"/>
              </a:rPr>
              <a:t>References</a:t>
            </a:r>
            <a:endParaRPr b="1" sz="2100">
              <a:latin typeface="Raleway"/>
              <a:ea typeface="Raleway"/>
              <a:cs typeface="Raleway"/>
              <a:sym typeface="Raleway"/>
            </a:endParaRPr>
          </a:p>
        </p:txBody>
      </p:sp>
      <p:pic>
        <p:nvPicPr>
          <p:cNvPr id="225" name="Google Shape;225;p32"/>
          <p:cNvPicPr preferRelativeResize="0"/>
          <p:nvPr/>
        </p:nvPicPr>
        <p:blipFill rotWithShape="1">
          <a:blip r:embed="rId3">
            <a:alphaModFix/>
          </a:blip>
          <a:srcRect b="0" l="0" r="17681" t="0"/>
          <a:stretch/>
        </p:blipFill>
        <p:spPr>
          <a:xfrm>
            <a:off x="233775" y="960763"/>
            <a:ext cx="4127726" cy="32219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idx="1" type="body"/>
          </p:nvPr>
        </p:nvSpPr>
        <p:spPr>
          <a:xfrm>
            <a:off x="420150" y="1378575"/>
            <a:ext cx="8303700" cy="312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highlight>
                  <a:srgbClr val="FFFFFF"/>
                </a:highlight>
              </a:rPr>
              <a:t>EfficientDet is a high-performing object detection model based on  convolutional neural networks (CNNs). It builds upon the success of </a:t>
            </a:r>
            <a:r>
              <a:rPr lang="en" sz="1000">
                <a:highlight>
                  <a:srgbClr val="FFFFFF"/>
                </a:highlight>
              </a:rPr>
              <a:t>Efficient Net</a:t>
            </a:r>
            <a:r>
              <a:rPr lang="en" sz="1000">
                <a:highlight>
                  <a:srgbClr val="FFFFFF"/>
                </a:highlight>
              </a:rPr>
              <a:t>, a family of CNN architectures designed for achieving high accuracy while maintaining the computational efficiency.</a:t>
            </a:r>
            <a:endParaRPr sz="1000">
              <a:highlight>
                <a:srgbClr val="FFFFFF"/>
              </a:highlight>
            </a:endParaRPr>
          </a:p>
          <a:p>
            <a:pPr indent="-292100" lvl="0" marL="457200" rtl="0" algn="l">
              <a:spcBef>
                <a:spcPts val="1600"/>
              </a:spcBef>
              <a:spcAft>
                <a:spcPts val="0"/>
              </a:spcAft>
              <a:buSzPts val="1000"/>
              <a:buFont typeface="Raleway"/>
              <a:buChar char="●"/>
            </a:pPr>
            <a:r>
              <a:rPr b="1" lang="en" sz="1000"/>
              <a:t>Scales all together:</a:t>
            </a:r>
            <a:r>
              <a:rPr lang="en" sz="1000"/>
              <a:t> EfficientDet scales all parts of the model (size, depth) at once for efficient training and inference</a:t>
            </a:r>
            <a:endParaRPr sz="1000"/>
          </a:p>
          <a:p>
            <a:pPr indent="-292100" lvl="0" marL="457200" rtl="0" algn="l">
              <a:spcBef>
                <a:spcPts val="0"/>
              </a:spcBef>
              <a:spcAft>
                <a:spcPts val="0"/>
              </a:spcAft>
              <a:buSzPts val="1000"/>
              <a:buFont typeface="Raleway"/>
              <a:buChar char="●"/>
            </a:pPr>
            <a:r>
              <a:rPr b="1" lang="en" sz="1000"/>
              <a:t>Better features:</a:t>
            </a:r>
            <a:r>
              <a:rPr lang="en" sz="1000"/>
              <a:t> BiFPN combines different levels of detail for richer feature extraction, improving object detection.</a:t>
            </a:r>
            <a:endParaRPr sz="1000"/>
          </a:p>
          <a:p>
            <a:pPr indent="-292100" lvl="0" marL="457200" rtl="0" algn="l">
              <a:spcBef>
                <a:spcPts val="0"/>
              </a:spcBef>
              <a:spcAft>
                <a:spcPts val="0"/>
              </a:spcAft>
              <a:buSzPts val="1000"/>
              <a:buFont typeface="Raleway"/>
              <a:buChar char="●"/>
            </a:pPr>
            <a:r>
              <a:rPr b="1" lang="en" sz="1000"/>
              <a:t>Handles imbalanced data:</a:t>
            </a:r>
            <a:r>
              <a:rPr lang="en" sz="1000"/>
              <a:t> Focal loss tackles the challenge of uneven object categories in datasets, leading to better accuracy.</a:t>
            </a:r>
            <a:endParaRPr sz="1000"/>
          </a:p>
          <a:p>
            <a:pPr indent="-292100" lvl="0" marL="457200" rtl="0" algn="l">
              <a:spcBef>
                <a:spcPts val="0"/>
              </a:spcBef>
              <a:spcAft>
                <a:spcPts val="0"/>
              </a:spcAft>
              <a:buSzPts val="1000"/>
              <a:buFont typeface="Raleway"/>
              <a:buChar char="●"/>
            </a:pPr>
            <a:r>
              <a:rPr b="1" lang="en" sz="1000"/>
              <a:t>Top  performance, less drag:</a:t>
            </a:r>
            <a:r>
              <a:rPr lang="en" sz="1000"/>
              <a:t> EfficientDet delivers high accuracy while being faster than previous models, making it ideal for real-time use.</a:t>
            </a:r>
            <a:endParaRPr sz="1000"/>
          </a:p>
          <a:p>
            <a:pPr indent="0" lvl="0" marL="0" rtl="0" algn="l">
              <a:spcBef>
                <a:spcPts val="1600"/>
              </a:spcBef>
              <a:spcAft>
                <a:spcPts val="0"/>
              </a:spcAft>
              <a:buNone/>
            </a:pPr>
            <a:r>
              <a:t/>
            </a:r>
            <a:endParaRPr b="1" sz="1000">
              <a:highlight>
                <a:srgbClr val="FFFFFF"/>
              </a:highlight>
            </a:endParaRPr>
          </a:p>
          <a:p>
            <a:pPr indent="0" lvl="0" marL="0" rtl="0" algn="l">
              <a:spcBef>
                <a:spcPts val="1600"/>
              </a:spcBef>
              <a:spcAft>
                <a:spcPts val="1600"/>
              </a:spcAft>
              <a:buNone/>
            </a:pPr>
            <a:r>
              <a:t/>
            </a:r>
            <a:endParaRPr sz="1000">
              <a:highlight>
                <a:srgbClr val="FFFFFF"/>
              </a:highlight>
            </a:endParaRPr>
          </a:p>
        </p:txBody>
      </p:sp>
      <p:sp>
        <p:nvSpPr>
          <p:cNvPr id="85" name="Google Shape;85;p15"/>
          <p:cNvSpPr txBox="1"/>
          <p:nvPr>
            <p:ph type="title"/>
          </p:nvPr>
        </p:nvSpPr>
        <p:spPr>
          <a:xfrm>
            <a:off x="420150" y="516375"/>
            <a:ext cx="8303700" cy="63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Efficient Det</a:t>
            </a:r>
            <a:endParaRPr sz="2300"/>
          </a:p>
        </p:txBody>
      </p:sp>
      <p:pic>
        <p:nvPicPr>
          <p:cNvPr id="86" name="Google Shape;86;p15"/>
          <p:cNvPicPr preferRelativeResize="0"/>
          <p:nvPr/>
        </p:nvPicPr>
        <p:blipFill>
          <a:blip r:embed="rId3">
            <a:alphaModFix/>
          </a:blip>
          <a:stretch>
            <a:fillRect/>
          </a:stretch>
        </p:blipFill>
        <p:spPr>
          <a:xfrm>
            <a:off x="2827388" y="3002575"/>
            <a:ext cx="3489214" cy="1496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idx="1" type="body"/>
          </p:nvPr>
        </p:nvSpPr>
        <p:spPr>
          <a:xfrm>
            <a:off x="420150" y="1378575"/>
            <a:ext cx="8303700" cy="312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200">
                <a:highlight>
                  <a:srgbClr val="FFFFFF"/>
                </a:highlight>
              </a:rPr>
              <a:t>T</a:t>
            </a:r>
            <a:r>
              <a:rPr b="1" lang="en" sz="1200">
                <a:highlight>
                  <a:srgbClr val="FFFFFF"/>
                </a:highlight>
              </a:rPr>
              <a:t>he Backbone</a:t>
            </a:r>
            <a:endParaRPr b="1" sz="1200">
              <a:highlight>
                <a:srgbClr val="FFFFFF"/>
              </a:highlight>
            </a:endParaRPr>
          </a:p>
          <a:p>
            <a:pPr indent="-292100" lvl="0" marL="457200" rtl="0" algn="l">
              <a:spcBef>
                <a:spcPts val="1600"/>
              </a:spcBef>
              <a:spcAft>
                <a:spcPts val="0"/>
              </a:spcAft>
              <a:buSzPts val="1000"/>
              <a:buFont typeface="Raleway"/>
              <a:buChar char="●"/>
            </a:pPr>
            <a:r>
              <a:rPr b="1" lang="en" sz="1000"/>
              <a:t>Richer Features:</a:t>
            </a:r>
            <a:r>
              <a:rPr lang="en" sz="1000"/>
              <a:t> Merges features from various network layers, combining high-level concepts with fine-grained details.</a:t>
            </a:r>
            <a:endParaRPr sz="1000"/>
          </a:p>
          <a:p>
            <a:pPr indent="-292100" lvl="0" marL="457200" rtl="0" algn="l">
              <a:spcBef>
                <a:spcPts val="0"/>
              </a:spcBef>
              <a:spcAft>
                <a:spcPts val="0"/>
              </a:spcAft>
              <a:buSzPts val="1000"/>
              <a:buFont typeface="Raleway"/>
              <a:buChar char="●"/>
            </a:pPr>
            <a:r>
              <a:rPr b="1" lang="en" sz="1000"/>
              <a:t>Two Pathways:</a:t>
            </a:r>
            <a:r>
              <a:rPr lang="en" sz="1000"/>
              <a:t> Employs both bottom-up (low-level to high-level) and top-down (high-level to low-level) information flow.</a:t>
            </a:r>
            <a:endParaRPr sz="1000"/>
          </a:p>
          <a:p>
            <a:pPr indent="-292100" lvl="0" marL="457200" rtl="0" algn="l">
              <a:spcBef>
                <a:spcPts val="0"/>
              </a:spcBef>
              <a:spcAft>
                <a:spcPts val="0"/>
              </a:spcAft>
              <a:buSzPts val="1000"/>
              <a:buFont typeface="Raleway"/>
              <a:buChar char="●"/>
            </a:pPr>
            <a:r>
              <a:rPr b="1" lang="en" sz="1000"/>
              <a:t>Enhanced Context:</a:t>
            </a:r>
            <a:r>
              <a:rPr lang="en" sz="1000"/>
              <a:t> This two-way flow improves the network's understanding of object context within the image.</a:t>
            </a:r>
            <a:endParaRPr sz="1000"/>
          </a:p>
          <a:p>
            <a:pPr indent="-292100" lvl="0" marL="457200" rtl="0" algn="l">
              <a:spcBef>
                <a:spcPts val="0"/>
              </a:spcBef>
              <a:spcAft>
                <a:spcPts val="0"/>
              </a:spcAft>
              <a:buSzPts val="1000"/>
              <a:buFont typeface="Raleway"/>
              <a:buChar char="●"/>
            </a:pPr>
            <a:r>
              <a:rPr b="1" lang="en" sz="1000"/>
              <a:t>Better Predictions:</a:t>
            </a:r>
            <a:r>
              <a:rPr lang="en" sz="1000"/>
              <a:t> Leads to more accurate object detection by providing a more comprehensive feature representation.</a:t>
            </a:r>
            <a:endParaRPr sz="1000"/>
          </a:p>
          <a:p>
            <a:pPr indent="-292100" lvl="0" marL="457200" rtl="0" algn="l">
              <a:spcBef>
                <a:spcPts val="0"/>
              </a:spcBef>
              <a:spcAft>
                <a:spcPts val="0"/>
              </a:spcAft>
              <a:buSzPts val="1000"/>
              <a:buFont typeface="Raleway"/>
              <a:buChar char="●"/>
            </a:pPr>
            <a:r>
              <a:rPr b="1" lang="en" sz="1000"/>
              <a:t>Efficient Design:</a:t>
            </a:r>
            <a:r>
              <a:rPr lang="en" sz="1000"/>
              <a:t> Designed to be lightweight and efficient, making it suitable for use within the EfficientDet model.</a:t>
            </a:r>
            <a:endParaRPr sz="1000"/>
          </a:p>
          <a:p>
            <a:pPr indent="0" lvl="0" marL="0" rtl="0" algn="l">
              <a:spcBef>
                <a:spcPts val="1600"/>
              </a:spcBef>
              <a:spcAft>
                <a:spcPts val="0"/>
              </a:spcAft>
              <a:buNone/>
            </a:pPr>
            <a:r>
              <a:t/>
            </a:r>
            <a:endParaRPr sz="1000">
              <a:highlight>
                <a:srgbClr val="FFFFFF"/>
              </a:highlight>
            </a:endParaRPr>
          </a:p>
          <a:p>
            <a:pPr indent="0" lvl="0" marL="0" rtl="0" algn="l">
              <a:spcBef>
                <a:spcPts val="1600"/>
              </a:spcBef>
              <a:spcAft>
                <a:spcPts val="1600"/>
              </a:spcAft>
              <a:buNone/>
            </a:pPr>
            <a:r>
              <a:t/>
            </a:r>
            <a:endParaRPr sz="1000">
              <a:highlight>
                <a:srgbClr val="FFFFFF"/>
              </a:highlight>
            </a:endParaRPr>
          </a:p>
        </p:txBody>
      </p:sp>
      <p:sp>
        <p:nvSpPr>
          <p:cNvPr id="92" name="Google Shape;92;p16"/>
          <p:cNvSpPr txBox="1"/>
          <p:nvPr>
            <p:ph type="title"/>
          </p:nvPr>
        </p:nvSpPr>
        <p:spPr>
          <a:xfrm>
            <a:off x="420150" y="516375"/>
            <a:ext cx="8303700" cy="63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Efficient Det</a:t>
            </a:r>
            <a:endParaRPr sz="2300"/>
          </a:p>
        </p:txBody>
      </p:sp>
      <p:sp>
        <p:nvSpPr>
          <p:cNvPr id="93" name="Google Shape;93;p16"/>
          <p:cNvSpPr txBox="1"/>
          <p:nvPr>
            <p:ph idx="1" type="body"/>
          </p:nvPr>
        </p:nvSpPr>
        <p:spPr>
          <a:xfrm>
            <a:off x="420150" y="3060975"/>
            <a:ext cx="8303700" cy="14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highlight>
                  <a:srgbClr val="FFFFFF"/>
                </a:highlight>
              </a:rPr>
              <a:t>Compound Scaling</a:t>
            </a:r>
            <a:endParaRPr b="1" sz="1200">
              <a:highlight>
                <a:srgbClr val="FFFFFF"/>
              </a:highlight>
            </a:endParaRPr>
          </a:p>
          <a:p>
            <a:pPr indent="0" lvl="0" marL="0" rtl="0" algn="l">
              <a:spcBef>
                <a:spcPts val="1600"/>
              </a:spcBef>
              <a:spcAft>
                <a:spcPts val="0"/>
              </a:spcAft>
              <a:buNone/>
            </a:pPr>
            <a:r>
              <a:rPr lang="en" sz="1000">
                <a:highlight>
                  <a:srgbClr val="FFFFFF"/>
                </a:highlight>
              </a:rPr>
              <a:t>Similar to Efficient Net, EfficientDet utilizes a compound scaling approach to create a family of models with varying complexities. This family consists of several predefined EfficientDet models (e.g., EfficientDet-D0, EfficientDet-D7) that offer a trade-off between accuracy and computational efficiency. Users can choose the model that best suits their specific needs, depending on whether they prioritize higher accuracy or faster inference speed</a:t>
            </a:r>
            <a:endParaRPr sz="1000">
              <a:highlight>
                <a:srgbClr val="FFFFFF"/>
              </a:highlight>
            </a:endParaRPr>
          </a:p>
          <a:p>
            <a:pPr indent="0" lvl="0" marL="0" rtl="0" algn="l">
              <a:spcBef>
                <a:spcPts val="1600"/>
              </a:spcBef>
              <a:spcAft>
                <a:spcPts val="0"/>
              </a:spcAft>
              <a:buNone/>
            </a:pPr>
            <a:r>
              <a:t/>
            </a:r>
            <a:endParaRPr sz="1000">
              <a:highlight>
                <a:srgbClr val="FFFFFF"/>
              </a:highlight>
            </a:endParaRPr>
          </a:p>
          <a:p>
            <a:pPr indent="0" lvl="0" marL="0" rtl="0" algn="l">
              <a:spcBef>
                <a:spcPts val="1600"/>
              </a:spcBef>
              <a:spcAft>
                <a:spcPts val="0"/>
              </a:spcAft>
              <a:buNone/>
            </a:pPr>
            <a:r>
              <a:t/>
            </a:r>
            <a:endParaRPr sz="1000">
              <a:highlight>
                <a:srgbClr val="FFFFFF"/>
              </a:highlight>
            </a:endParaRPr>
          </a:p>
          <a:p>
            <a:pPr indent="0" lvl="0" marL="0" rtl="0" algn="l">
              <a:spcBef>
                <a:spcPts val="1600"/>
              </a:spcBef>
              <a:spcAft>
                <a:spcPts val="1600"/>
              </a:spcAft>
              <a:buNone/>
            </a:pPr>
            <a:r>
              <a:t/>
            </a:r>
            <a:endParaRPr sz="1000">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idx="1" type="body"/>
          </p:nvPr>
        </p:nvSpPr>
        <p:spPr>
          <a:xfrm>
            <a:off x="420150" y="1378575"/>
            <a:ext cx="8303700" cy="312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highlight>
                  <a:srgbClr val="FFFFFF"/>
                </a:highlight>
              </a:rPr>
              <a:t>Bi-directional Feature Pyramid Network (BiFPN)</a:t>
            </a:r>
            <a:endParaRPr b="1" sz="1200">
              <a:highlight>
                <a:srgbClr val="FFFFFF"/>
              </a:highlight>
            </a:endParaRPr>
          </a:p>
          <a:p>
            <a:pPr indent="0" lvl="0" marL="0" rtl="0" algn="l">
              <a:spcBef>
                <a:spcPts val="1600"/>
              </a:spcBef>
              <a:spcAft>
                <a:spcPts val="0"/>
              </a:spcAft>
              <a:buClr>
                <a:schemeClr val="dk2"/>
              </a:buClr>
              <a:buSzPts val="1100"/>
              <a:buFont typeface="Arial"/>
              <a:buNone/>
            </a:pPr>
            <a:r>
              <a:rPr lang="en" sz="1000">
                <a:highlight>
                  <a:srgbClr val="FFFFFF"/>
                </a:highlight>
              </a:rPr>
              <a:t>Traditional object detection models often use a Feature Pyramid Network (FPN) to combine features from different network stages. However, FPN is limited in its ability to propagate high-resolution information from shallow layers to deeper layers. BiFPN addresses this limitation of by allowing for bi-directional information flow between different network stages. This enables EfficientDet to capture objects at various scales more effectively, resulting in improved detection accuracy for both small and large object.</a:t>
            </a:r>
            <a:endParaRPr sz="1000">
              <a:highlight>
                <a:srgbClr val="FFFFFF"/>
              </a:highlight>
            </a:endParaRPr>
          </a:p>
          <a:p>
            <a:pPr indent="0" lvl="0" marL="0" rtl="0" algn="l">
              <a:spcBef>
                <a:spcPts val="1600"/>
              </a:spcBef>
              <a:spcAft>
                <a:spcPts val="0"/>
              </a:spcAft>
              <a:buNone/>
            </a:pPr>
            <a:r>
              <a:t/>
            </a:r>
            <a:endParaRPr sz="1000">
              <a:highlight>
                <a:srgbClr val="FFFFFF"/>
              </a:highlight>
            </a:endParaRPr>
          </a:p>
          <a:p>
            <a:pPr indent="0" lvl="0" marL="0" rtl="0" algn="l">
              <a:spcBef>
                <a:spcPts val="1600"/>
              </a:spcBef>
              <a:spcAft>
                <a:spcPts val="1600"/>
              </a:spcAft>
              <a:buNone/>
            </a:pPr>
            <a:r>
              <a:t/>
            </a:r>
            <a:endParaRPr sz="1000">
              <a:highlight>
                <a:srgbClr val="FFFFFF"/>
              </a:highlight>
            </a:endParaRPr>
          </a:p>
        </p:txBody>
      </p:sp>
      <p:sp>
        <p:nvSpPr>
          <p:cNvPr id="99" name="Google Shape;99;p17"/>
          <p:cNvSpPr txBox="1"/>
          <p:nvPr>
            <p:ph type="title"/>
          </p:nvPr>
        </p:nvSpPr>
        <p:spPr>
          <a:xfrm>
            <a:off x="420150" y="516375"/>
            <a:ext cx="8303700" cy="63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Efficient Det</a:t>
            </a:r>
            <a:endParaRPr sz="2300"/>
          </a:p>
        </p:txBody>
      </p:sp>
      <p:pic>
        <p:nvPicPr>
          <p:cNvPr id="100" name="Google Shape;100;p17"/>
          <p:cNvPicPr preferRelativeResize="0"/>
          <p:nvPr/>
        </p:nvPicPr>
        <p:blipFill>
          <a:blip r:embed="rId3">
            <a:alphaModFix/>
          </a:blip>
          <a:stretch>
            <a:fillRect/>
          </a:stretch>
        </p:blipFill>
        <p:spPr>
          <a:xfrm>
            <a:off x="2938451" y="2850275"/>
            <a:ext cx="3267100" cy="1486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idx="1" type="body"/>
          </p:nvPr>
        </p:nvSpPr>
        <p:spPr>
          <a:xfrm>
            <a:off x="5458050" y="2112563"/>
            <a:ext cx="3265800" cy="139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highlight>
                  <a:srgbClr val="FFFFFF"/>
                </a:highlight>
              </a:rPr>
              <a:t>While the official EfficientDet implementation by Google Research is in TensorFlow, we utilized a PyTorch adaptation [Sev20] for this work. This adaptation, as documented on the GitHub repository, removes unnecessary biases in  convolutional layers followed by batch normalization, resulting in a slight reduction in model parameters.</a:t>
            </a:r>
            <a:endParaRPr sz="1000">
              <a:highlight>
                <a:srgbClr val="FFFFFF"/>
              </a:highlight>
            </a:endParaRPr>
          </a:p>
        </p:txBody>
      </p:sp>
      <p:sp>
        <p:nvSpPr>
          <p:cNvPr id="106" name="Google Shape;106;p18"/>
          <p:cNvSpPr txBox="1"/>
          <p:nvPr>
            <p:ph type="title"/>
          </p:nvPr>
        </p:nvSpPr>
        <p:spPr>
          <a:xfrm>
            <a:off x="420150" y="516375"/>
            <a:ext cx="8303700" cy="63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Inference Result of </a:t>
            </a:r>
            <a:r>
              <a:rPr lang="en" sz="1900"/>
              <a:t>Efficient Det on COCO</a:t>
            </a:r>
            <a:endParaRPr sz="1900"/>
          </a:p>
        </p:txBody>
      </p:sp>
      <p:pic>
        <p:nvPicPr>
          <p:cNvPr id="107" name="Google Shape;107;p18"/>
          <p:cNvPicPr preferRelativeResize="0"/>
          <p:nvPr/>
        </p:nvPicPr>
        <p:blipFill>
          <a:blip r:embed="rId3">
            <a:alphaModFix/>
          </a:blip>
          <a:stretch>
            <a:fillRect/>
          </a:stretch>
        </p:blipFill>
        <p:spPr>
          <a:xfrm>
            <a:off x="628825" y="1276900"/>
            <a:ext cx="4702850" cy="3066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555450" y="575675"/>
            <a:ext cx="8033100" cy="63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DETR</a:t>
            </a:r>
            <a:endParaRPr sz="2500"/>
          </a:p>
        </p:txBody>
      </p:sp>
      <p:pic>
        <p:nvPicPr>
          <p:cNvPr id="113" name="Google Shape;113;p19"/>
          <p:cNvPicPr preferRelativeResize="0"/>
          <p:nvPr/>
        </p:nvPicPr>
        <p:blipFill>
          <a:blip r:embed="rId3">
            <a:alphaModFix/>
          </a:blip>
          <a:stretch>
            <a:fillRect/>
          </a:stretch>
        </p:blipFill>
        <p:spPr>
          <a:xfrm>
            <a:off x="4359425" y="1288200"/>
            <a:ext cx="4361201" cy="2896650"/>
          </a:xfrm>
          <a:prstGeom prst="rect">
            <a:avLst/>
          </a:prstGeom>
          <a:noFill/>
          <a:ln>
            <a:noFill/>
          </a:ln>
        </p:spPr>
      </p:pic>
      <p:sp>
        <p:nvSpPr>
          <p:cNvPr id="114" name="Google Shape;114;p19"/>
          <p:cNvSpPr txBox="1"/>
          <p:nvPr/>
        </p:nvSpPr>
        <p:spPr>
          <a:xfrm>
            <a:off x="5401425" y="4493700"/>
            <a:ext cx="3319200" cy="1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Lato"/>
                <a:ea typeface="Lato"/>
                <a:cs typeface="Lato"/>
                <a:sym typeface="Lato"/>
              </a:rPr>
              <a:t>Source: https://ai.meta.com/blog/end-to-end-object-detection-with-transformers/</a:t>
            </a:r>
            <a:endParaRPr sz="600">
              <a:solidFill>
                <a:schemeClr val="dk2"/>
              </a:solidFill>
              <a:latin typeface="Lato"/>
              <a:ea typeface="Lato"/>
              <a:cs typeface="Lato"/>
              <a:sym typeface="Lato"/>
            </a:endParaRPr>
          </a:p>
        </p:txBody>
      </p:sp>
      <p:sp>
        <p:nvSpPr>
          <p:cNvPr id="115" name="Google Shape;115;p19"/>
          <p:cNvSpPr txBox="1"/>
          <p:nvPr>
            <p:ph idx="1" type="body"/>
          </p:nvPr>
        </p:nvSpPr>
        <p:spPr>
          <a:xfrm>
            <a:off x="555450" y="1525125"/>
            <a:ext cx="3554700" cy="2422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Raleway"/>
              <a:buChar char="●"/>
            </a:pPr>
            <a:r>
              <a:rPr b="1" lang="en" sz="1000"/>
              <a:t>Object Detection with Transformers:</a:t>
            </a:r>
            <a:r>
              <a:rPr lang="en" sz="1000"/>
              <a:t> DETR uses Transformers, known for natural language processing, for object detection in images.</a:t>
            </a:r>
            <a:endParaRPr sz="1000"/>
          </a:p>
          <a:p>
            <a:pPr indent="-292100" lvl="0" marL="457200" rtl="0" algn="l">
              <a:spcBef>
                <a:spcPts val="0"/>
              </a:spcBef>
              <a:spcAft>
                <a:spcPts val="0"/>
              </a:spcAft>
              <a:buSzPts val="1000"/>
              <a:buFont typeface="Raleway"/>
              <a:buChar char="●"/>
            </a:pPr>
            <a:r>
              <a:rPr b="1" lang="en" sz="1000"/>
              <a:t>CNN Backbone:</a:t>
            </a:r>
            <a:r>
              <a:rPr lang="en" sz="1000"/>
              <a:t> It first utilizes a CNN to extract key features from the image.</a:t>
            </a:r>
            <a:endParaRPr sz="1000"/>
          </a:p>
          <a:p>
            <a:pPr indent="-292100" lvl="0" marL="457200" rtl="0" algn="l">
              <a:spcBef>
                <a:spcPts val="0"/>
              </a:spcBef>
              <a:spcAft>
                <a:spcPts val="0"/>
              </a:spcAft>
              <a:buSzPts val="1000"/>
              <a:buFont typeface="Raleway"/>
              <a:buChar char="●"/>
            </a:pPr>
            <a:r>
              <a:rPr b="1" lang="en" sz="1000"/>
              <a:t>Transformer Encoder-Decoder:</a:t>
            </a:r>
            <a:r>
              <a:rPr lang="en" sz="1000"/>
              <a:t> Then, a Transformer encoder-decoder architecture analyzes the features and relationships between objects.</a:t>
            </a:r>
            <a:endParaRPr sz="1000"/>
          </a:p>
          <a:p>
            <a:pPr indent="-292100" lvl="0" marL="457200" rtl="0" algn="l">
              <a:spcBef>
                <a:spcPts val="0"/>
              </a:spcBef>
              <a:spcAft>
                <a:spcPts val="0"/>
              </a:spcAft>
              <a:buSzPts val="1000"/>
              <a:buFont typeface="Raleway"/>
              <a:buChar char="●"/>
            </a:pPr>
            <a:r>
              <a:rPr b="1" lang="en" sz="1000"/>
              <a:t>Set-based Prediction:</a:t>
            </a:r>
            <a:r>
              <a:rPr lang="en" sz="1000"/>
              <a:t> Unlike traditional methods, DETR directly predicts a set of bounding boxes and object classes.</a:t>
            </a:r>
            <a:endParaRPr sz="1000"/>
          </a:p>
          <a:p>
            <a:pPr indent="-292100" lvl="0" marL="457200" rtl="0" algn="l">
              <a:spcBef>
                <a:spcPts val="0"/>
              </a:spcBef>
              <a:spcAft>
                <a:spcPts val="0"/>
              </a:spcAft>
              <a:buSzPts val="1000"/>
              <a:buFont typeface="Raleway"/>
              <a:buChar char="●"/>
            </a:pPr>
            <a:r>
              <a:rPr b="1" lang="en" sz="1000"/>
              <a:t>Unique Predictions:</a:t>
            </a:r>
            <a:r>
              <a:rPr lang="en" sz="1000"/>
              <a:t> A special loss function ensures each prediction is unique and assigned to one object.</a:t>
            </a:r>
            <a:endParaRPr sz="1000">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idx="1" type="body"/>
          </p:nvPr>
        </p:nvSpPr>
        <p:spPr>
          <a:xfrm>
            <a:off x="420150" y="1326525"/>
            <a:ext cx="8303700" cy="31200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Arial"/>
              <a:buChar char="●"/>
            </a:pPr>
            <a:r>
              <a:rPr b="1" lang="en" sz="1000"/>
              <a:t>Pre-trained Feature Extractor: </a:t>
            </a:r>
            <a:r>
              <a:rPr lang="en" sz="1000"/>
              <a:t>The DETR model uses a pre-trained convolutional neural network (CNN) as the backbone feature extractor. This CNN efficiently captures informative features from the input image at a lower resolution.</a:t>
            </a:r>
            <a:endParaRPr sz="1000"/>
          </a:p>
          <a:p>
            <a:pPr indent="-292100" lvl="0" marL="457200" rtl="0" algn="l">
              <a:spcBef>
                <a:spcPts val="0"/>
              </a:spcBef>
              <a:spcAft>
                <a:spcPts val="0"/>
              </a:spcAft>
              <a:buSzPts val="1000"/>
              <a:buFont typeface="Arial"/>
              <a:buChar char="●"/>
            </a:pPr>
            <a:r>
              <a:rPr b="1" lang="en" sz="1000"/>
              <a:t>Transformer Encoder:</a:t>
            </a:r>
            <a:r>
              <a:rPr lang="en" sz="1000"/>
              <a:t> The CNN features are fed into the Transformer encoder. It uses self-attention to analyze relationships </a:t>
            </a:r>
            <a:r>
              <a:rPr b="1" lang="en" sz="1000"/>
              <a:t>within</a:t>
            </a:r>
            <a:r>
              <a:rPr lang="en" sz="1000"/>
              <a:t> the features.</a:t>
            </a:r>
            <a:endParaRPr sz="1000"/>
          </a:p>
          <a:p>
            <a:pPr indent="-292100" lvl="0" marL="457200" rtl="0" algn="l">
              <a:spcBef>
                <a:spcPts val="0"/>
              </a:spcBef>
              <a:spcAft>
                <a:spcPts val="0"/>
              </a:spcAft>
              <a:buSzPts val="1000"/>
              <a:buFont typeface="Arial"/>
              <a:buChar char="●"/>
            </a:pPr>
            <a:r>
              <a:rPr b="1" lang="en" sz="1000"/>
              <a:t>Self-Attention:</a:t>
            </a:r>
            <a:r>
              <a:rPr lang="en" sz="1000"/>
              <a:t> Self-attention lets each feature position attend to other positions, identifying informative regions and their connections.</a:t>
            </a:r>
            <a:endParaRPr sz="1000"/>
          </a:p>
          <a:p>
            <a:pPr indent="-292100" lvl="0" marL="457200" rtl="0" algn="l">
              <a:spcBef>
                <a:spcPts val="0"/>
              </a:spcBef>
              <a:spcAft>
                <a:spcPts val="0"/>
              </a:spcAft>
              <a:buSzPts val="1000"/>
              <a:buFont typeface="Arial"/>
              <a:buChar char="●"/>
            </a:pPr>
            <a:r>
              <a:rPr b="1" lang="en" sz="1000"/>
              <a:t>Multi-Head Attention:</a:t>
            </a:r>
            <a:r>
              <a:rPr lang="en" sz="1000"/>
              <a:t> Multiple attention heads are used in parallel, allowing the model to learn different aspects of the feature relationships</a:t>
            </a:r>
            <a:r>
              <a:rPr lang="en" sz="1000"/>
              <a:t>.</a:t>
            </a:r>
            <a:endParaRPr sz="1000"/>
          </a:p>
          <a:p>
            <a:pPr indent="-292100" lvl="0" marL="457200" rtl="0" algn="l">
              <a:spcBef>
                <a:spcPts val="0"/>
              </a:spcBef>
              <a:spcAft>
                <a:spcPts val="0"/>
              </a:spcAft>
              <a:buSzPts val="1000"/>
              <a:buFont typeface="Arial"/>
              <a:buChar char="●"/>
            </a:pPr>
            <a:r>
              <a:rPr b="1" lang="en" sz="1000"/>
              <a:t>Encoder Output:</a:t>
            </a:r>
            <a:r>
              <a:rPr lang="en" sz="1000"/>
              <a:t> The encoder outputs a refined set of features capturing both object details and their spatial relationships.</a:t>
            </a:r>
            <a:endParaRPr sz="1000"/>
          </a:p>
          <a:p>
            <a:pPr indent="-292100" lvl="0" marL="457200" rtl="0" algn="l">
              <a:spcBef>
                <a:spcPts val="0"/>
              </a:spcBef>
              <a:spcAft>
                <a:spcPts val="0"/>
              </a:spcAft>
              <a:buSzPts val="1000"/>
              <a:buFont typeface="Arial"/>
              <a:buChar char="●"/>
            </a:pPr>
            <a:r>
              <a:rPr b="1" lang="en" sz="1000"/>
              <a:t>Transformer Decoder:</a:t>
            </a:r>
            <a:r>
              <a:rPr lang="en" sz="1000"/>
              <a:t> The decoder also uses self-attention but with a </a:t>
            </a:r>
            <a:r>
              <a:rPr b="1" lang="en" sz="1000"/>
              <a:t>masking mechanism</a:t>
            </a:r>
            <a:r>
              <a:rPr lang="en" sz="1000"/>
              <a:t>. This prevents the decoder from "cheating" by peeking at future outputs during prediction.</a:t>
            </a:r>
            <a:endParaRPr sz="1000"/>
          </a:p>
          <a:p>
            <a:pPr indent="-292100" lvl="0" marL="457200" rtl="0" algn="l">
              <a:spcBef>
                <a:spcPts val="0"/>
              </a:spcBef>
              <a:spcAft>
                <a:spcPts val="0"/>
              </a:spcAft>
              <a:buSzPts val="1000"/>
              <a:buFont typeface="Arial"/>
              <a:buChar char="●"/>
            </a:pPr>
            <a:r>
              <a:rPr b="1" lang="en" sz="1000"/>
              <a:t>Decoder Prediction:</a:t>
            </a:r>
            <a:r>
              <a:rPr lang="en" sz="1000"/>
              <a:t> The decoder predicts a set of queries, each containing a bounding box and a predicted class.</a:t>
            </a:r>
            <a:endParaRPr sz="1000"/>
          </a:p>
          <a:p>
            <a:pPr indent="0" lvl="0" marL="0" rtl="0" algn="l">
              <a:spcBef>
                <a:spcPts val="1600"/>
              </a:spcBef>
              <a:spcAft>
                <a:spcPts val="1600"/>
              </a:spcAft>
              <a:buNone/>
            </a:pPr>
            <a:r>
              <a:t/>
            </a:r>
            <a:endParaRPr sz="1000"/>
          </a:p>
        </p:txBody>
      </p:sp>
      <p:pic>
        <p:nvPicPr>
          <p:cNvPr id="121" name="Google Shape;121;p20"/>
          <p:cNvPicPr preferRelativeResize="0"/>
          <p:nvPr/>
        </p:nvPicPr>
        <p:blipFill>
          <a:blip r:embed="rId3">
            <a:alphaModFix/>
          </a:blip>
          <a:stretch>
            <a:fillRect/>
          </a:stretch>
        </p:blipFill>
        <p:spPr>
          <a:xfrm>
            <a:off x="2222321" y="3342800"/>
            <a:ext cx="4699375" cy="1186500"/>
          </a:xfrm>
          <a:prstGeom prst="rect">
            <a:avLst/>
          </a:prstGeom>
          <a:noFill/>
          <a:ln>
            <a:noFill/>
          </a:ln>
        </p:spPr>
      </p:pic>
      <p:sp>
        <p:nvSpPr>
          <p:cNvPr id="122" name="Google Shape;122;p20"/>
          <p:cNvSpPr txBox="1"/>
          <p:nvPr>
            <p:ph type="title"/>
          </p:nvPr>
        </p:nvSpPr>
        <p:spPr>
          <a:xfrm>
            <a:off x="555450" y="575675"/>
            <a:ext cx="8033100" cy="63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DETR: The Pipeline</a:t>
            </a:r>
            <a:endParaRPr sz="2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idx="1" type="body"/>
          </p:nvPr>
        </p:nvSpPr>
        <p:spPr>
          <a:xfrm>
            <a:off x="420150" y="1326525"/>
            <a:ext cx="8303700" cy="31200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Arial"/>
              <a:buChar char="●"/>
            </a:pPr>
            <a:r>
              <a:rPr b="1" lang="en" sz="1000"/>
              <a:t>Bipartite Matching:</a:t>
            </a:r>
            <a:r>
              <a:rPr lang="en" sz="1000"/>
              <a:t> Unlike traditional detectors, DETR doesn't use Non-Maximum Suppression (NMS). Instead, it employs a technique called bipartite matching.</a:t>
            </a:r>
            <a:endParaRPr sz="1000"/>
          </a:p>
          <a:p>
            <a:pPr indent="-292100" lvl="0" marL="457200" rtl="0" algn="l">
              <a:spcBef>
                <a:spcPts val="0"/>
              </a:spcBef>
              <a:spcAft>
                <a:spcPts val="0"/>
              </a:spcAft>
              <a:buSzPts val="1000"/>
              <a:buFont typeface="Arial"/>
              <a:buChar char="●"/>
            </a:pPr>
            <a:r>
              <a:rPr b="1" lang="en" sz="1000"/>
              <a:t>Two Sets:</a:t>
            </a:r>
            <a:r>
              <a:rPr lang="en" sz="1000"/>
              <a:t> Bipartite matching works by considering two sets: one set containing the predicted bounding boxes and class labels, and the other containing the ground truth boxes and labels.</a:t>
            </a:r>
            <a:endParaRPr sz="1000"/>
          </a:p>
          <a:p>
            <a:pPr indent="-292100" lvl="0" marL="457200" rtl="0" algn="l">
              <a:spcBef>
                <a:spcPts val="0"/>
              </a:spcBef>
              <a:spcAft>
                <a:spcPts val="0"/>
              </a:spcAft>
              <a:buSzPts val="1000"/>
              <a:buFont typeface="Arial"/>
              <a:buChar char="●"/>
            </a:pPr>
            <a:r>
              <a:rPr b="1" lang="en" sz="1000"/>
              <a:t>One-to-One Matching:</a:t>
            </a:r>
            <a:r>
              <a:rPr lang="en" sz="1000"/>
              <a:t> The goal is to find the optimal one-to-one assignment between these sets.</a:t>
            </a:r>
            <a:endParaRPr sz="1000"/>
          </a:p>
          <a:p>
            <a:pPr indent="-292100" lvl="0" marL="457200" rtl="0" algn="l">
              <a:spcBef>
                <a:spcPts val="0"/>
              </a:spcBef>
              <a:spcAft>
                <a:spcPts val="0"/>
              </a:spcAft>
              <a:buSzPts val="1000"/>
              <a:buFont typeface="Arial"/>
              <a:buChar char="●"/>
            </a:pPr>
            <a:r>
              <a:rPr b="1" lang="en" sz="1000"/>
              <a:t>Cost Function:</a:t>
            </a:r>
            <a:r>
              <a:rPr lang="en" sz="1000"/>
              <a:t> A cost function (as shown in eqn 1.) is used to evaluate how well each predicted object "matches" each ground truth object.</a:t>
            </a:r>
            <a:endParaRPr sz="1000"/>
          </a:p>
          <a:p>
            <a:pPr indent="-292100" lvl="0" marL="457200" rtl="0" algn="l">
              <a:spcBef>
                <a:spcPts val="0"/>
              </a:spcBef>
              <a:spcAft>
                <a:spcPts val="0"/>
              </a:spcAft>
              <a:buSzPts val="1000"/>
              <a:buFont typeface="Arial"/>
              <a:buChar char="●"/>
            </a:pPr>
            <a:r>
              <a:rPr b="1" lang="en" sz="1000"/>
              <a:t>Hungarian Algorithm:</a:t>
            </a:r>
            <a:r>
              <a:rPr lang="en" sz="1000"/>
              <a:t> The Hungarian algorithm (as shown in eqn 2.), an efficient optimization method, finds the best possible assignment that minimizes the total cost across all matches. This ensures each prediction is assigned to a unique ground truth object during training.</a:t>
            </a:r>
            <a:endParaRPr sz="1000"/>
          </a:p>
          <a:p>
            <a:pPr indent="0" lvl="0" marL="0" rtl="0" algn="l">
              <a:spcBef>
                <a:spcPts val="1600"/>
              </a:spcBef>
              <a:spcAft>
                <a:spcPts val="1600"/>
              </a:spcAft>
              <a:buNone/>
            </a:pPr>
            <a:r>
              <a:t/>
            </a:r>
            <a:endParaRPr b="1" sz="1000"/>
          </a:p>
        </p:txBody>
      </p:sp>
      <p:pic>
        <p:nvPicPr>
          <p:cNvPr id="128" name="Google Shape;128;p21"/>
          <p:cNvPicPr preferRelativeResize="0"/>
          <p:nvPr/>
        </p:nvPicPr>
        <p:blipFill>
          <a:blip r:embed="rId3">
            <a:alphaModFix/>
          </a:blip>
          <a:stretch>
            <a:fillRect/>
          </a:stretch>
        </p:blipFill>
        <p:spPr>
          <a:xfrm>
            <a:off x="899826" y="3068775"/>
            <a:ext cx="3863218" cy="546825"/>
          </a:xfrm>
          <a:prstGeom prst="rect">
            <a:avLst/>
          </a:prstGeom>
          <a:noFill/>
          <a:ln>
            <a:noFill/>
          </a:ln>
        </p:spPr>
      </p:pic>
      <p:pic>
        <p:nvPicPr>
          <p:cNvPr id="129" name="Google Shape;129;p21"/>
          <p:cNvPicPr preferRelativeResize="0"/>
          <p:nvPr/>
        </p:nvPicPr>
        <p:blipFill>
          <a:blip r:embed="rId4">
            <a:alphaModFix/>
          </a:blip>
          <a:stretch>
            <a:fillRect/>
          </a:stretch>
        </p:blipFill>
        <p:spPr>
          <a:xfrm>
            <a:off x="899825" y="3681747"/>
            <a:ext cx="4867276" cy="546825"/>
          </a:xfrm>
          <a:prstGeom prst="rect">
            <a:avLst/>
          </a:prstGeom>
          <a:noFill/>
          <a:ln>
            <a:noFill/>
          </a:ln>
        </p:spPr>
      </p:pic>
      <p:grpSp>
        <p:nvGrpSpPr>
          <p:cNvPr id="130" name="Google Shape;130;p21"/>
          <p:cNvGrpSpPr/>
          <p:nvPr/>
        </p:nvGrpSpPr>
        <p:grpSpPr>
          <a:xfrm>
            <a:off x="6012750" y="3033975"/>
            <a:ext cx="2154000" cy="1194600"/>
            <a:chOff x="6308125" y="3098650"/>
            <a:chExt cx="2154000" cy="1194600"/>
          </a:xfrm>
        </p:grpSpPr>
        <p:sp>
          <p:nvSpPr>
            <p:cNvPr id="131" name="Google Shape;131;p21"/>
            <p:cNvSpPr txBox="1"/>
            <p:nvPr/>
          </p:nvSpPr>
          <p:spPr>
            <a:xfrm>
              <a:off x="6308125" y="3098650"/>
              <a:ext cx="2154000" cy="11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Lato"/>
                  <a:ea typeface="Lato"/>
                  <a:cs typeface="Lato"/>
                  <a:sym typeface="Lato"/>
                </a:rPr>
                <a:t>Let us denote by y the ground truth set of objects, and ˆy = {yˆi} N  the set of N predictions. Assuming N is larger than the number of objects in the image, we consider y also as a set of size N padded with ∅ (no object) and Lmatch(yi , y is a pairwise matching cost between ground truth yi and a prediction with index σ(i).</a:t>
              </a:r>
              <a:endParaRPr sz="700">
                <a:solidFill>
                  <a:schemeClr val="dk2"/>
                </a:solidFill>
                <a:latin typeface="Lato"/>
                <a:ea typeface="Lato"/>
                <a:cs typeface="Lato"/>
                <a:sym typeface="Lato"/>
              </a:endParaRPr>
            </a:p>
          </p:txBody>
        </p:sp>
        <p:pic>
          <p:nvPicPr>
            <p:cNvPr id="132" name="Google Shape;132;p21"/>
            <p:cNvPicPr preferRelativeResize="0"/>
            <p:nvPr/>
          </p:nvPicPr>
          <p:blipFill>
            <a:blip r:embed="rId5">
              <a:alphaModFix/>
            </a:blip>
            <a:stretch>
              <a:fillRect/>
            </a:stretch>
          </p:blipFill>
          <p:spPr>
            <a:xfrm>
              <a:off x="7045750" y="3226650"/>
              <a:ext cx="62025" cy="65575"/>
            </a:xfrm>
            <a:prstGeom prst="rect">
              <a:avLst/>
            </a:prstGeom>
            <a:noFill/>
            <a:ln>
              <a:noFill/>
            </a:ln>
          </p:spPr>
        </p:pic>
        <p:pic>
          <p:nvPicPr>
            <p:cNvPr id="133" name="Google Shape;133;p21"/>
            <p:cNvPicPr preferRelativeResize="0"/>
            <p:nvPr/>
          </p:nvPicPr>
          <p:blipFill>
            <a:blip r:embed="rId6">
              <a:alphaModFix/>
            </a:blip>
            <a:stretch>
              <a:fillRect/>
            </a:stretch>
          </p:blipFill>
          <p:spPr>
            <a:xfrm>
              <a:off x="6554350" y="3286250"/>
              <a:ext cx="423500" cy="118800"/>
            </a:xfrm>
            <a:prstGeom prst="rect">
              <a:avLst/>
            </a:prstGeom>
            <a:noFill/>
            <a:ln>
              <a:noFill/>
            </a:ln>
          </p:spPr>
        </p:pic>
        <p:pic>
          <p:nvPicPr>
            <p:cNvPr id="134" name="Google Shape;134;p21"/>
            <p:cNvPicPr preferRelativeResize="0"/>
            <p:nvPr/>
          </p:nvPicPr>
          <p:blipFill>
            <a:blip r:embed="rId5">
              <a:alphaModFix/>
            </a:blip>
            <a:stretch>
              <a:fillRect/>
            </a:stretch>
          </p:blipFill>
          <p:spPr>
            <a:xfrm>
              <a:off x="6881825" y="3543425"/>
              <a:ext cx="62025" cy="72175"/>
            </a:xfrm>
            <a:prstGeom prst="rect">
              <a:avLst/>
            </a:prstGeom>
            <a:noFill/>
            <a:ln>
              <a:noFill/>
            </a:ln>
          </p:spPr>
        </p:pic>
        <p:pic>
          <p:nvPicPr>
            <p:cNvPr id="135" name="Google Shape;135;p21"/>
            <p:cNvPicPr preferRelativeResize="0"/>
            <p:nvPr/>
          </p:nvPicPr>
          <p:blipFill>
            <a:blip r:embed="rId7">
              <a:alphaModFix/>
            </a:blip>
            <a:stretch>
              <a:fillRect/>
            </a:stretch>
          </p:blipFill>
          <p:spPr>
            <a:xfrm>
              <a:off x="6990675" y="3629150"/>
              <a:ext cx="488696" cy="95200"/>
            </a:xfrm>
            <a:prstGeom prst="rect">
              <a:avLst/>
            </a:prstGeom>
            <a:noFill/>
            <a:ln>
              <a:noFill/>
            </a:ln>
          </p:spPr>
        </p:pic>
      </p:grpSp>
      <p:sp>
        <p:nvSpPr>
          <p:cNvPr id="136" name="Google Shape;136;p21"/>
          <p:cNvSpPr txBox="1"/>
          <p:nvPr>
            <p:ph type="title"/>
          </p:nvPr>
        </p:nvSpPr>
        <p:spPr>
          <a:xfrm>
            <a:off x="555450" y="575675"/>
            <a:ext cx="8033100" cy="63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DETR: The Loss</a:t>
            </a:r>
            <a:endParaRPr sz="2500"/>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